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6" saveSubsetFonts="1" autoCompressPictures="0">
  <p:sldMasterIdLst>
    <p:sldMasterId id="2147483832" r:id="rId4"/>
  </p:sldMasterIdLst>
  <p:notesMasterIdLst>
    <p:notesMasterId r:id="rId28"/>
  </p:notesMasterIdLst>
  <p:sldIdLst>
    <p:sldId id="716" r:id="rId5"/>
    <p:sldId id="717" r:id="rId6"/>
    <p:sldId id="679" r:id="rId7"/>
    <p:sldId id="661" r:id="rId8"/>
    <p:sldId id="696" r:id="rId9"/>
    <p:sldId id="703" r:id="rId10"/>
    <p:sldId id="687" r:id="rId11"/>
    <p:sldId id="713" r:id="rId12"/>
    <p:sldId id="676" r:id="rId13"/>
    <p:sldId id="699" r:id="rId14"/>
    <p:sldId id="704" r:id="rId15"/>
    <p:sldId id="707" r:id="rId16"/>
    <p:sldId id="709" r:id="rId17"/>
    <p:sldId id="705" r:id="rId18"/>
    <p:sldId id="710" r:id="rId19"/>
    <p:sldId id="685" r:id="rId20"/>
    <p:sldId id="714" r:id="rId21"/>
    <p:sldId id="715" r:id="rId22"/>
    <p:sldId id="711" r:id="rId23"/>
    <p:sldId id="712" r:id="rId24"/>
    <p:sldId id="701" r:id="rId25"/>
    <p:sldId id="706" r:id="rId26"/>
    <p:sldId id="667" r:id="rId27"/>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57C5"/>
    <a:srgbClr val="270089"/>
    <a:srgbClr val="008FBE"/>
    <a:srgbClr val="00A19B"/>
    <a:srgbClr val="D47E00"/>
    <a:srgbClr val="76777A"/>
    <a:srgbClr val="53565A"/>
    <a:srgbClr val="13294B"/>
    <a:srgbClr val="0067B9"/>
    <a:srgbClr val="FF6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22593D-6431-C54B-AEBF-65ABDE150EEF}" v="524" dt="2022-01-27T18:42:51.921"/>
    <p1510:client id="{E45BAAA7-5003-7FC3-6CB3-3294FED6DA5C}" v="4" dt="2022-02-03T01:53:14.7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4" autoAdjust="0"/>
    <p:restoredTop sz="96208" autoAdjust="0"/>
  </p:normalViewPr>
  <p:slideViewPr>
    <p:cSldViewPr snapToGrid="0">
      <p:cViewPr varScale="1">
        <p:scale>
          <a:sx n="94" d="100"/>
          <a:sy n="94" d="100"/>
        </p:scale>
        <p:origin x="216" y="60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22.xml" Id="rId26" /><Relationship Type="http://schemas.openxmlformats.org/officeDocument/2006/relationships/customXml" Target="../customXml/item3.xml" Id="rId3" /><Relationship Type="http://schemas.openxmlformats.org/officeDocument/2006/relationships/slide" Target="slides/slide17.xml" Id="rId21" /><Relationship Type="http://schemas.microsoft.com/office/2015/10/relationships/revisionInfo" Target="revisionInfo.xml" Id="rId34"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16.xml" Id="rId20" /><Relationship Type="http://schemas.openxmlformats.org/officeDocument/2006/relationships/presProps" Target="presProps.xml" Id="rId29"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tableStyles" Target="tableStyles.xml" Id="rId32"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notesMaster" Target="notesMasters/notesMaster1.xml" Id="rId28"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theme" Target="theme/theme1.xml" Id="rId31"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viewProps" Target="viewProps.xml" Id="rId30" /><Relationship Type="http://schemas.openxmlformats.org/officeDocument/2006/relationships/slide" Target="slides/slide4.xml" Id="rId8" /></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200" b="1" dirty="0">
                <a:solidFill>
                  <a:srgbClr val="7E57C5"/>
                </a:solidFill>
              </a:rPr>
              <a:t>Falls Increase with Age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Falls Increase with Age</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5-1EF6-4C74-9BBA-6BFABE2B3D61}"/>
              </c:ext>
            </c:extLst>
          </c:dPt>
          <c:dPt>
            <c:idx val="2"/>
            <c:invertIfNegative val="0"/>
            <c:bubble3D val="0"/>
            <c:extLst>
              <c:ext xmlns:c16="http://schemas.microsoft.com/office/drawing/2014/chart" uri="{C3380CC4-5D6E-409C-BE32-E72D297353CC}">
                <c16:uniqueId val="{00000004-1EF6-4C74-9BBA-6BFABE2B3D61}"/>
              </c:ext>
            </c:extLst>
          </c:dPt>
          <c:dLbls>
            <c:dLbl>
              <c:idx val="0"/>
              <c:layout>
                <c:manualLayout>
                  <c:x val="0"/>
                  <c:y val="-7.6275305062567219E-5"/>
                </c:manualLayout>
              </c:layout>
              <c:tx>
                <c:rich>
                  <a:bodyPr/>
                  <a:lstStyle/>
                  <a:p>
                    <a:fld id="{F5D4A8E8-0FC9-3244-A42B-382C958C628A}" type="VALUE">
                      <a:rPr lang="en-US">
                        <a:solidFill>
                          <a:srgbClr val="270089"/>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EF6-4C74-9BBA-6BFABE2B3D61}"/>
                </c:ext>
              </c:extLst>
            </c:dLbl>
            <c:dLbl>
              <c:idx val="1"/>
              <c:layout>
                <c:manualLayout>
                  <c:x val="0"/>
                  <c:y val="-1.3166766849584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4ED-0B44-A1DA-5F3C095AE7DC}"/>
                </c:ext>
              </c:extLst>
            </c:dLbl>
            <c:dLbl>
              <c:idx val="2"/>
              <c:layout>
                <c:manualLayout>
                  <c:x val="-2.6923686823674868E-3"/>
                  <c:y val="-6.621521077323423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EF6-4C74-9BBA-6BFABE2B3D6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270089"/>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65-74 Years Old</c:v>
                </c:pt>
                <c:pt idx="1">
                  <c:v>75-84 Years Old</c:v>
                </c:pt>
                <c:pt idx="2">
                  <c:v>85+ Years Old</c:v>
                </c:pt>
              </c:strCache>
            </c:strRef>
          </c:cat>
          <c:val>
            <c:numRef>
              <c:f>Sheet1!$B$2:$B$4</c:f>
              <c:numCache>
                <c:formatCode>0%</c:formatCode>
                <c:ptCount val="3"/>
                <c:pt idx="0">
                  <c:v>0.26</c:v>
                </c:pt>
                <c:pt idx="1">
                  <c:v>0.28999999999999998</c:v>
                </c:pt>
                <c:pt idx="2">
                  <c:v>0.34</c:v>
                </c:pt>
              </c:numCache>
            </c:numRef>
          </c:val>
          <c:extLst>
            <c:ext xmlns:c16="http://schemas.microsoft.com/office/drawing/2014/chart" uri="{C3380CC4-5D6E-409C-BE32-E72D297353CC}">
              <c16:uniqueId val="{00000000-1EF6-4C74-9BBA-6BFABE2B3D61}"/>
            </c:ext>
          </c:extLst>
        </c:ser>
        <c:dLbls>
          <c:dLblPos val="inEnd"/>
          <c:showLegendKey val="0"/>
          <c:showVal val="1"/>
          <c:showCatName val="0"/>
          <c:showSerName val="0"/>
          <c:showPercent val="0"/>
          <c:showBubbleSize val="0"/>
        </c:dLbls>
        <c:gapWidth val="219"/>
        <c:overlap val="-27"/>
        <c:axId val="796440864"/>
        <c:axId val="796434304"/>
      </c:barChart>
      <c:catAx>
        <c:axId val="79644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7E57C5"/>
                </a:solidFill>
                <a:latin typeface="+mn-lt"/>
                <a:ea typeface="+mn-ea"/>
                <a:cs typeface="+mn-cs"/>
              </a:defRPr>
            </a:pPr>
            <a:endParaRPr lang="en-US"/>
          </a:p>
        </c:txPr>
        <c:crossAx val="796434304"/>
        <c:crosses val="autoZero"/>
        <c:auto val="1"/>
        <c:lblAlgn val="ctr"/>
        <c:lblOffset val="100"/>
        <c:noMultiLvlLbl val="0"/>
      </c:catAx>
      <c:valAx>
        <c:axId val="7964343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crossAx val="796440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Red Hat Display" panose="02010503040201060303" pitchFamily="2" charset="0"/>
                <a:ea typeface="+mn-ea"/>
                <a:cs typeface="+mn-cs"/>
              </a:defRPr>
            </a:pPr>
            <a:r>
              <a:rPr lang="en-US" sz="2800" b="1" i="0" dirty="0">
                <a:solidFill>
                  <a:srgbClr val="7E57C5"/>
                </a:solidFill>
                <a:latin typeface="Calibri" panose="020F0502020204030204" pitchFamily="34" charset="0"/>
              </a:rPr>
              <a:t>Where do Falls Occur?</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Red Hat Display" panose="02010503040201060303" pitchFamily="2" charset="0"/>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rgbClr val="7E57C5"/>
              </a:solidFill>
              <a:ln w="19050">
                <a:solidFill>
                  <a:schemeClr val="lt1"/>
                </a:solidFill>
              </a:ln>
              <a:effectLst/>
            </c:spPr>
            <c:extLst>
              <c:ext xmlns:c16="http://schemas.microsoft.com/office/drawing/2014/chart" uri="{C3380CC4-5D6E-409C-BE32-E72D297353CC}">
                <c16:uniqueId val="{00000001-817D-419A-992D-BD604B3EA1DE}"/>
              </c:ext>
            </c:extLst>
          </c:dPt>
          <c:dPt>
            <c:idx val="1"/>
            <c:bubble3D val="0"/>
            <c:spPr>
              <a:solidFill>
                <a:srgbClr val="D47E00"/>
              </a:solidFill>
              <a:ln w="19050">
                <a:solidFill>
                  <a:schemeClr val="lt1"/>
                </a:solidFill>
              </a:ln>
              <a:effectLst/>
            </c:spPr>
            <c:extLst>
              <c:ext xmlns:c16="http://schemas.microsoft.com/office/drawing/2014/chart" uri="{C3380CC4-5D6E-409C-BE32-E72D297353CC}">
                <c16:uniqueId val="{00000003-817D-419A-992D-BD604B3EA1DE}"/>
              </c:ext>
            </c:extLst>
          </c:dPt>
          <c:dLbls>
            <c:dLbl>
              <c:idx val="0"/>
              <c:layout>
                <c:manualLayout>
                  <c:x val="-0.23208278022974213"/>
                  <c:y val="-0.22270732281802808"/>
                </c:manualLayout>
              </c:layout>
              <c:tx>
                <c:rich>
                  <a:bodyPr/>
                  <a:lstStyle/>
                  <a:p>
                    <a:fld id="{81435428-D24A-0644-9C26-BFDAD238BCA1}" type="CATEGORYNAME">
                      <a:rPr lang="en-US" b="0" i="0">
                        <a:latin typeface="Calibri" panose="020F0502020204030204" pitchFamily="34" charset="0"/>
                      </a:rPr>
                      <a:pPr/>
                      <a:t>[CATEGORY NAME]</a:t>
                    </a:fld>
                    <a:r>
                      <a:rPr lang="en-US" b="0" i="0" baseline="0" dirty="0">
                        <a:latin typeface="Calibri" panose="020F0502020204030204" pitchFamily="34" charset="0"/>
                      </a:rPr>
                      <a:t>, </a:t>
                    </a:r>
                    <a:fld id="{03E8FCC0-CC10-A449-BC4E-65FE8CC7A285}" type="VALUE">
                      <a:rPr lang="en-US" b="0" i="0" baseline="0">
                        <a:latin typeface="Calibri" panose="020F0502020204030204" pitchFamily="34" charset="0"/>
                      </a:rPr>
                      <a:pPr/>
                      <a:t>[VALUE]</a:t>
                    </a:fld>
                    <a:endParaRPr lang="en-US" b="0" i="0" baseline="0" dirty="0">
                      <a:latin typeface="Calibri" panose="020F0502020204030204" pitchFamily="34" charset="0"/>
                    </a:endParaRPr>
                  </a:p>
                </c:rich>
              </c:tx>
              <c:dLblPos val="bestFit"/>
              <c:showLegendKey val="0"/>
              <c:showVal val="1"/>
              <c:showCatName val="1"/>
              <c:showSerName val="0"/>
              <c:showPercent val="0"/>
              <c:showBubbleSize val="0"/>
              <c:extLst>
                <c:ext xmlns:c15="http://schemas.microsoft.com/office/drawing/2012/chart" uri="{CE6537A1-D6FC-4f65-9D91-7224C49458BB}">
                  <c15:layout>
                    <c:manualLayout>
                      <c:w val="0.29387166354054056"/>
                      <c:h val="0.22149945250904216"/>
                    </c:manualLayout>
                  </c15:layout>
                  <c15:dlblFieldTable/>
                  <c15:showDataLabelsRange val="0"/>
                </c:ext>
                <c:ext xmlns:c16="http://schemas.microsoft.com/office/drawing/2014/chart" uri="{C3380CC4-5D6E-409C-BE32-E72D297353CC}">
                  <c16:uniqueId val="{00000001-817D-419A-992D-BD604B3EA1DE}"/>
                </c:ext>
              </c:extLst>
            </c:dLbl>
            <c:dLbl>
              <c:idx val="1"/>
              <c:layout>
                <c:manualLayout>
                  <c:x val="0.23208278022974205"/>
                  <c:y val="0.24137277966191345"/>
                </c:manualLayout>
              </c:layout>
              <c:tx>
                <c:rich>
                  <a:bodyPr/>
                  <a:lstStyle/>
                  <a:p>
                    <a:fld id="{3A64979D-9210-B140-BC8F-490A4E7A860B}" type="CATEGORYNAME">
                      <a:rPr lang="en-US" b="0" i="0">
                        <a:latin typeface="Calibri" panose="020F0502020204030204" pitchFamily="34" charset="0"/>
                      </a:rPr>
                      <a:pPr/>
                      <a:t>[CATEGORY NAME]</a:t>
                    </a:fld>
                    <a:r>
                      <a:rPr lang="en-US" b="0" i="0" baseline="0" dirty="0">
                        <a:latin typeface="Calibri" panose="020F0502020204030204" pitchFamily="34" charset="0"/>
                      </a:rPr>
                      <a:t>, </a:t>
                    </a:r>
                    <a:fld id="{97CE8B06-5799-B44F-8FE3-B4486AC7F975}" type="VALUE">
                      <a:rPr lang="en-US" b="0" i="0" baseline="0">
                        <a:latin typeface="Calibri" panose="020F0502020204030204" pitchFamily="34" charset="0"/>
                      </a:rPr>
                      <a:pPr/>
                      <a:t>[VALUE]</a:t>
                    </a:fld>
                    <a:endParaRPr lang="en-US" b="0" i="0" baseline="0" dirty="0">
                      <a:latin typeface="Calibri" panose="020F0502020204030204" pitchFamily="34" charset="0"/>
                    </a:endParaRPr>
                  </a:p>
                </c:rich>
              </c:tx>
              <c:dLblPos val="bestFit"/>
              <c:showLegendKey val="0"/>
              <c:showVal val="1"/>
              <c:showCatName val="1"/>
              <c:showSerName val="0"/>
              <c:showPercent val="0"/>
              <c:showBubbleSize val="0"/>
              <c:extLst>
                <c:ext xmlns:c15="http://schemas.microsoft.com/office/drawing/2012/chart" uri="{CE6537A1-D6FC-4f65-9D91-7224C49458BB}">
                  <c15:layout>
                    <c:manualLayout>
                      <c:w val="0.24097494068573552"/>
                      <c:h val="0.22149945250904216"/>
                    </c:manualLayout>
                  </c15:layout>
                  <c15:dlblFieldTable/>
                  <c15:showDataLabelsRange val="0"/>
                </c:ext>
                <c:ext xmlns:c16="http://schemas.microsoft.com/office/drawing/2014/chart" uri="{C3380CC4-5D6E-409C-BE32-E72D297353CC}">
                  <c16:uniqueId val="{00000003-817D-419A-992D-BD604B3EA1DE}"/>
                </c:ext>
              </c:extLst>
            </c:dLbl>
            <c:spPr>
              <a:noFill/>
              <a:ln>
                <a:noFill/>
              </a:ln>
              <a:effectLst/>
            </c:spPr>
            <c:txPr>
              <a:bodyPr rot="0" spcFirstLastPara="1" vertOverflow="ellipsis" vert="horz" wrap="square" anchor="ctr" anchorCtr="0"/>
              <a:lstStyle/>
              <a:p>
                <a:pPr>
                  <a:defRPr sz="2000" b="1" i="0" u="none" strike="noStrike" kern="1200" baseline="0">
                    <a:solidFill>
                      <a:schemeClr val="bg1"/>
                    </a:solidFill>
                    <a:latin typeface="Red Hat Display" panose="02010503040201060303" pitchFamily="2" charset="0"/>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At Home</c:v>
                </c:pt>
                <c:pt idx="1">
                  <c:v>Not at Home</c:v>
                </c:pt>
              </c:strCache>
            </c:strRef>
          </c:cat>
          <c:val>
            <c:numRef>
              <c:f>Sheet1!$B$2:$B$3</c:f>
              <c:numCache>
                <c:formatCode>0%</c:formatCode>
                <c:ptCount val="2"/>
                <c:pt idx="0">
                  <c:v>0.79200000000000004</c:v>
                </c:pt>
                <c:pt idx="1">
                  <c:v>0.21</c:v>
                </c:pt>
              </c:numCache>
            </c:numRef>
          </c:val>
          <c:extLst>
            <c:ext xmlns:c16="http://schemas.microsoft.com/office/drawing/2014/chart" uri="{C3380CC4-5D6E-409C-BE32-E72D297353CC}">
              <c16:uniqueId val="{00000006-817D-419A-992D-BD604B3EA1DE}"/>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bg1"/>
          </a:solidFill>
          <a:latin typeface="Red Hat Display" panose="02010503040201060303"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4EEF7898-0263-B140-B8E3-8B6113631044}" type="datetimeFigureOut">
              <a:rPr lang="en-US" smtClean="0"/>
              <a:pPr/>
              <a:t>2/2/2022</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6D78473-09E3-7044-89E0-A5E5650D208A}" type="slidenum">
              <a:rPr lang="en-US" smtClean="0"/>
              <a:pPr/>
              <a:t>‹#›</a:t>
            </a:fld>
            <a:endParaRPr lang="en-US" dirty="0"/>
          </a:p>
        </p:txBody>
      </p:sp>
    </p:spTree>
    <p:extLst>
      <p:ext uri="{BB962C8B-B14F-4D97-AF65-F5344CB8AC3E}">
        <p14:creationId xmlns:p14="http://schemas.microsoft.com/office/powerpoint/2010/main" val="2482183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steadi/"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D78473-09E3-7044-89E0-A5E5650D208A}" type="slidenum">
              <a:rPr lang="en-US" smtClean="0"/>
              <a:pPr/>
              <a:t>16</a:t>
            </a:fld>
            <a:endParaRPr lang="en-US"/>
          </a:p>
        </p:txBody>
      </p:sp>
    </p:spTree>
    <p:extLst>
      <p:ext uri="{BB962C8B-B14F-4D97-AF65-F5344CB8AC3E}">
        <p14:creationId xmlns:p14="http://schemas.microsoft.com/office/powerpoint/2010/main" val="2211048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us think that if we stay home, we won’t fall. A nationwide analysis of the location of an older adult’s fall that resulted in emergency department visits found that 79% of those falls occurred in the home. Adjustments to our home can make a big impact to prevent falls!</a:t>
            </a:r>
          </a:p>
          <a:p>
            <a:endParaRPr lang="en-US" dirty="0"/>
          </a:p>
          <a:p>
            <a:r>
              <a:rPr lang="en-US" dirty="0"/>
              <a:t>Let’s start with some general tips which are great in any area of the home.</a:t>
            </a:r>
          </a:p>
          <a:p>
            <a:endParaRPr lang="en-US" dirty="0"/>
          </a:p>
          <a:p>
            <a:r>
              <a:rPr lang="en-US" dirty="0"/>
              <a:t>First, clear your floors. Minnesotans love their throw rugs. With a 4-season climates, throw rugs feel essential to ensure that the weather outside doesn’t get tracked in. Throw rugs are also a tripping hazard. Remove unnecessary throw rugs to help reduce the risk of falling, or secure rugs to the floor with adhesives. Make sure cords are tucked away from walking paths. </a:t>
            </a:r>
          </a:p>
          <a:p>
            <a:endParaRPr lang="en-US" dirty="0"/>
          </a:p>
          <a:p>
            <a:r>
              <a:rPr lang="en-US" dirty="0"/>
              <a:t>(personal example) Clear clutter, especially on the steps. My colleague had a two-story home, and she and her husband would put items on the steps to be carried upstairs later. Needless to say, later rarely came, their steps were always cluttered, and they would trip on things going up and down.</a:t>
            </a:r>
          </a:p>
          <a:p>
            <a:endParaRPr lang="en-US" dirty="0"/>
          </a:p>
          <a:p>
            <a:r>
              <a:rPr lang="en-US" dirty="0"/>
              <a:t>When you walk through your home, are their clear walking paths? Or is their furniture in the way? Consider rearranging furniture to allow a clear paths.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Does anyone have pets, or visit someone who has pets? Where do pets like to be? At our feet! Its important to watch out for pets, their toys, and food bowls as they can be tripping hazards.</a:t>
            </a:r>
          </a:p>
          <a:p>
            <a:endParaRPr lang="en-US" dirty="0"/>
          </a:p>
          <a:p>
            <a:r>
              <a:rPr lang="en-US" dirty="0"/>
              <a:t>I grew up in a home where saving electricity was a top priority. It felt like as soon as I walked into a room and turned a light on, my dad was hollering at me to turn it off. My need to conserve electricity has followed me into adulthood, but I’ve learned that turning on lights is important so that we can see where we are walking and not fall. We can use nightlights to guide our walking paths at night and keep a lamp and glasses (if we have them) within easy reach of our bed or favorite chair. </a:t>
            </a:r>
          </a:p>
          <a:p>
            <a:endParaRPr lang="en-US" dirty="0"/>
          </a:p>
          <a:p>
            <a:r>
              <a:rPr lang="en-US" dirty="0"/>
              <a:t>In general, it is a good idea to slow down and take our time moving through our home. As the fall risk assessment mentioned, rushing increases the risk of falling. We don’t need to rush to answer the phone or door, that person can wait a few extra moments while we take our time. </a:t>
            </a:r>
          </a:p>
          <a:p>
            <a:endParaRPr lang="en-US" dirty="0"/>
          </a:p>
        </p:txBody>
      </p:sp>
      <p:sp>
        <p:nvSpPr>
          <p:cNvPr id="4" name="Slide Number Placeholder 3"/>
          <p:cNvSpPr>
            <a:spLocks noGrp="1"/>
          </p:cNvSpPr>
          <p:nvPr>
            <p:ph type="sldNum" sz="quarter" idx="5"/>
          </p:nvPr>
        </p:nvSpPr>
        <p:spPr/>
        <p:txBody>
          <a:bodyPr/>
          <a:lstStyle/>
          <a:p>
            <a:fld id="{26D78473-09E3-7044-89E0-A5E5650D208A}" type="slidenum">
              <a:rPr lang="en-US" smtClean="0"/>
              <a:t>25</a:t>
            </a:fld>
            <a:endParaRPr lang="en-US"/>
          </a:p>
        </p:txBody>
      </p:sp>
    </p:spTree>
    <p:extLst>
      <p:ext uri="{BB962C8B-B14F-4D97-AF65-F5344CB8AC3E}">
        <p14:creationId xmlns:p14="http://schemas.microsoft.com/office/powerpoint/2010/main" val="1392712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specific changes that we can make to our bathrooms to help reduce the risk of falling</a:t>
            </a:r>
          </a:p>
          <a:p>
            <a:pPr marL="177845" indent="-177845">
              <a:buFont typeface="Arial" panose="020B0604020202020204" pitchFamily="34" charset="0"/>
              <a:buChar char="•"/>
            </a:pPr>
            <a:r>
              <a:rPr lang="en-US" dirty="0"/>
              <a:t>Use a non-slip mat in the tub or shower</a:t>
            </a:r>
          </a:p>
          <a:p>
            <a:pPr marL="177845" indent="-177845">
              <a:buFont typeface="Arial" panose="020B0604020202020204" pitchFamily="34" charset="0"/>
              <a:buChar char="•"/>
            </a:pPr>
            <a:r>
              <a:rPr lang="en-US" dirty="0"/>
              <a:t>Use a bench or shower stool and a handheld shower head while bathing</a:t>
            </a:r>
          </a:p>
          <a:p>
            <a:pPr marL="177845" indent="-177845">
              <a:buFont typeface="Arial" panose="020B0604020202020204" pitchFamily="34" charset="0"/>
              <a:buChar char="•"/>
            </a:pPr>
            <a:r>
              <a:rPr lang="en-US" dirty="0"/>
              <a:t>Install grab bars near the toilet and shower. Towel bars are not the same as grab bars. </a:t>
            </a:r>
          </a:p>
          <a:p>
            <a:pPr marL="177845" indent="-177845">
              <a:buFont typeface="Arial" panose="020B0604020202020204" pitchFamily="34" charset="0"/>
              <a:buChar char="•"/>
            </a:pPr>
            <a:endParaRPr lang="en-US" dirty="0"/>
          </a:p>
          <a:p>
            <a:pPr marL="0" indent="0">
              <a:buFont typeface="Arial" panose="020B0604020202020204" pitchFamily="34" charset="0"/>
              <a:buNone/>
            </a:pPr>
            <a:r>
              <a:rPr lang="en-US" dirty="0"/>
              <a:t>(Personal story) I had a coworker who had back surgery a few years ago. She crossed her t’s and dotted her I’s to make sure she had her home ready for her recovery, but she forgot about grab bars. On her second day home she slipped while getting out of the shower, grabbed the towel bar for stability and pulled the towel bar right out of the wall. </a:t>
            </a:r>
          </a:p>
          <a:p>
            <a:pPr marL="0" indent="0">
              <a:buFont typeface="Arial" panose="020B0604020202020204" pitchFamily="34" charset="0"/>
              <a:buNone/>
            </a:pPr>
            <a:endParaRPr lang="en-US" dirty="0"/>
          </a:p>
          <a:p>
            <a:pPr marL="177845" indent="-177845">
              <a:buFont typeface="Arial" panose="020B0604020202020204" pitchFamily="34" charset="0"/>
              <a:buChar char="•"/>
            </a:pPr>
            <a:r>
              <a:rPr lang="en-US" dirty="0"/>
              <a:t>Many of our toilets are low to the ground. Purchase a taller toilet or put a seat riser on the toilet you have to make it easier to stand up.</a:t>
            </a:r>
          </a:p>
          <a:p>
            <a:pPr marL="177845" indent="-177845">
              <a:buFont typeface="Arial" panose="020B0604020202020204" pitchFamily="34" charset="0"/>
              <a:buChar char="•"/>
            </a:pPr>
            <a:r>
              <a:rPr lang="en-US" dirty="0"/>
              <a:t>Keep soaps and toiletries within easy reach, it makes sense for the shampoo and bar soap you use every day to be easy to get to. If your shampoo is on the bathroom counter, you could lose your balance while reaching for it from the shower. Remove excess toiletries aka clutter.</a:t>
            </a:r>
          </a:p>
          <a:p>
            <a:endParaRPr lang="en-US" dirty="0"/>
          </a:p>
        </p:txBody>
      </p:sp>
      <p:sp>
        <p:nvSpPr>
          <p:cNvPr id="4" name="Slide Number Placeholder 3"/>
          <p:cNvSpPr>
            <a:spLocks noGrp="1"/>
          </p:cNvSpPr>
          <p:nvPr>
            <p:ph type="sldNum" sz="quarter" idx="5"/>
          </p:nvPr>
        </p:nvSpPr>
        <p:spPr/>
        <p:txBody>
          <a:bodyPr/>
          <a:lstStyle/>
          <a:p>
            <a:fld id="{26D78473-09E3-7044-89E0-A5E5650D208A}" type="slidenum">
              <a:rPr lang="en-US" smtClean="0"/>
              <a:pPr/>
              <a:t>26</a:t>
            </a:fld>
            <a:endParaRPr lang="en-US"/>
          </a:p>
        </p:txBody>
      </p:sp>
    </p:spTree>
    <p:extLst>
      <p:ext uri="{BB962C8B-B14F-4D97-AF65-F5344CB8AC3E}">
        <p14:creationId xmlns:p14="http://schemas.microsoft.com/office/powerpoint/2010/main" val="3345012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Handrails on at least one side of the stairs is a must. Handrails on both sides of the stairs is even better. Also make sure the steps are in good repair and the carpet is secure. It is also important to have a lighting for the stairs, and a light switch at the top and bottom so you always have light while navigating the steps.</a:t>
            </a:r>
          </a:p>
          <a:p>
            <a:pPr marL="171450" indent="-171450">
              <a:buFont typeface="Arial" panose="020B0604020202020204" pitchFamily="34" charset="0"/>
              <a:buChar char="•"/>
            </a:pPr>
            <a:r>
              <a:rPr lang="en-US" dirty="0"/>
              <a:t>If you need to reach something on a high shelf, use a step stool instead of a chair. Step stools are sturdy and were made for us to climb on. Chairs sometimes have wheels or might be unsteady.</a:t>
            </a:r>
          </a:p>
          <a:p>
            <a:pPr marL="171450" indent="-171450">
              <a:buFont typeface="Arial" panose="020B0604020202020204" pitchFamily="34" charset="0"/>
              <a:buChar char="•"/>
            </a:pPr>
            <a:r>
              <a:rPr lang="en-US" dirty="0"/>
              <a:t>I’ll emphasize this again, remove throw rugs when possible. If not possible, ensure they are firmly attached to the floor.</a:t>
            </a:r>
          </a:p>
          <a:p>
            <a:pPr marL="171450" indent="-171450">
              <a:buFont typeface="Arial" panose="020B0604020202020204" pitchFamily="34" charset="0"/>
              <a:buChar char="•"/>
            </a:pPr>
            <a:r>
              <a:rPr lang="en-US" dirty="0"/>
              <a:t>Use chairs without wheels for your dining table, desk, and exercise. Chairs with wheels well, move, and if we don’t notice them moving they can cause us to tumble.</a:t>
            </a:r>
          </a:p>
          <a:p>
            <a:pPr marL="171450" indent="-171450">
              <a:buFont typeface="Arial" panose="020B0604020202020204" pitchFamily="34" charset="0"/>
              <a:buChar char="•"/>
            </a:pPr>
            <a:r>
              <a:rPr lang="en-US" dirty="0"/>
              <a:t>Items we use frequently should always be within easy reach for us. Our bedside tables should have a lamp, our book, phone charger, facial tissue, remote and any other essentials we use frequently. The table by our favorite chair should have a lamp for light, the remote, our phone, and anything else we use a lot.</a:t>
            </a:r>
          </a:p>
          <a:p>
            <a:pPr marL="171450" indent="-171450">
              <a:buFont typeface="Arial" panose="020B0604020202020204" pitchFamily="34" charset="0"/>
              <a:buChar char="•"/>
            </a:pPr>
            <a:r>
              <a:rPr lang="en-US" dirty="0"/>
              <a:t>Clear walking paths in the home to ensure they are free of clutter and furniture. It should be easy for us to get from our bedroom to our kitchen, and from our kitchen to our living room.</a:t>
            </a:r>
          </a:p>
        </p:txBody>
      </p:sp>
      <p:sp>
        <p:nvSpPr>
          <p:cNvPr id="4" name="Slide Number Placeholder 3"/>
          <p:cNvSpPr>
            <a:spLocks noGrp="1"/>
          </p:cNvSpPr>
          <p:nvPr>
            <p:ph type="sldNum" sz="quarter" idx="5"/>
          </p:nvPr>
        </p:nvSpPr>
        <p:spPr/>
        <p:txBody>
          <a:bodyPr/>
          <a:lstStyle/>
          <a:p>
            <a:fld id="{26D78473-09E3-7044-89E0-A5E5650D208A}" type="slidenum">
              <a:rPr lang="en-US" smtClean="0"/>
              <a:pPr/>
              <a:t>27</a:t>
            </a:fld>
            <a:endParaRPr lang="en-US"/>
          </a:p>
        </p:txBody>
      </p:sp>
    </p:spTree>
    <p:extLst>
      <p:ext uri="{BB962C8B-B14F-4D97-AF65-F5344CB8AC3E}">
        <p14:creationId xmlns:p14="http://schemas.microsoft.com/office/powerpoint/2010/main" val="2921047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a:solidFill>
                  <a:schemeClr val="bg1"/>
                </a:solidFill>
              </a:rPr>
              <a:t>Ensure that sidewalks, porches and decks are in good repair, no broken pieces or cracked concrete.</a:t>
            </a:r>
          </a:p>
          <a:p>
            <a:pPr marL="171450" indent="-171450">
              <a:spcAft>
                <a:spcPts val="600"/>
              </a:spcAft>
              <a:buFont typeface="Arial" panose="020B0604020202020204" pitchFamily="34" charset="0"/>
              <a:buChar char="•"/>
            </a:pPr>
            <a:r>
              <a:rPr lang="en-US" dirty="0">
                <a:solidFill>
                  <a:schemeClr val="bg1"/>
                </a:solidFill>
              </a:rPr>
              <a:t>Handrails on outdoor steps are helpful for stability.</a:t>
            </a:r>
          </a:p>
          <a:p>
            <a:pPr marL="171450" indent="-171450">
              <a:spcAft>
                <a:spcPts val="600"/>
              </a:spcAft>
              <a:buFont typeface="Arial" panose="020B0604020202020204" pitchFamily="34" charset="0"/>
              <a:buChar char="•"/>
            </a:pPr>
            <a:r>
              <a:rPr lang="en-US" dirty="0">
                <a:solidFill>
                  <a:schemeClr val="bg1"/>
                </a:solidFill>
              </a:rPr>
              <a:t>Some people will add an abrasive or rubber stair tread to prevent slipping on the steps.</a:t>
            </a:r>
          </a:p>
          <a:p>
            <a:pPr marL="171450" indent="-171450">
              <a:spcAft>
                <a:spcPts val="600"/>
              </a:spcAft>
              <a:buFont typeface="Arial" panose="020B0604020202020204" pitchFamily="34" charset="0"/>
              <a:buChar char="•"/>
            </a:pPr>
            <a:r>
              <a:rPr lang="en-US" dirty="0">
                <a:solidFill>
                  <a:schemeClr val="bg1"/>
                </a:solidFill>
              </a:rPr>
              <a:t>Use a can or walking aid as recommended. Ensure it is properly fitted to you, a durable medical equipment company can help ensure proper fitting. </a:t>
            </a:r>
          </a:p>
          <a:p>
            <a:pPr marL="0" indent="0">
              <a:spcAft>
                <a:spcPts val="600"/>
              </a:spcAft>
              <a:buFont typeface="Arial" panose="020B0604020202020204" pitchFamily="34" charset="0"/>
              <a:buNone/>
            </a:pPr>
            <a:endParaRPr lang="en-US" dirty="0">
              <a:solidFill>
                <a:schemeClr val="bg1"/>
              </a:solidFill>
            </a:endParaRPr>
          </a:p>
          <a:p>
            <a:pPr marL="0" indent="0">
              <a:spcAft>
                <a:spcPts val="600"/>
              </a:spcAft>
              <a:buFont typeface="Arial" panose="020B0604020202020204" pitchFamily="34" charset="0"/>
              <a:buNone/>
            </a:pPr>
            <a:r>
              <a:rPr lang="en-US" dirty="0">
                <a:solidFill>
                  <a:schemeClr val="bg1"/>
                </a:solidFill>
              </a:rPr>
              <a:t>(personal story) my grandfather would use a walker in his home and a can when out and about to help him with his stability. He was a little bothered about using them at first, but then realized that by using the cane he felt more confident going out and would leave the house more often than before.</a:t>
            </a:r>
          </a:p>
          <a:p>
            <a:pPr marL="0" indent="0">
              <a:spcAft>
                <a:spcPts val="600"/>
              </a:spcAft>
              <a:buFont typeface="Arial" panose="020B0604020202020204" pitchFamily="34" charset="0"/>
              <a:buNone/>
            </a:pPr>
            <a:endParaRPr lang="en-US" dirty="0">
              <a:solidFill>
                <a:schemeClr val="bg1"/>
              </a:solidFill>
            </a:endParaRPr>
          </a:p>
          <a:p>
            <a:pPr marL="171450" indent="-171450">
              <a:spcAft>
                <a:spcPts val="600"/>
              </a:spcAft>
              <a:buFont typeface="Arial" panose="020B0604020202020204" pitchFamily="34" charset="0"/>
              <a:buChar char="•"/>
            </a:pPr>
            <a:r>
              <a:rPr lang="en-US" dirty="0">
                <a:solidFill>
                  <a:schemeClr val="bg1"/>
                </a:solidFill>
              </a:rPr>
              <a:t>Wear sunglasses in the summer and winter to reduce glare and make it easier to see where you are placing your feet and what is ahead of you.</a:t>
            </a:r>
          </a:p>
          <a:p>
            <a:pPr marL="171450" indent="-171450">
              <a:spcAft>
                <a:spcPts val="600"/>
              </a:spcAft>
              <a:buFont typeface="Arial" panose="020B0604020202020204" pitchFamily="34" charset="0"/>
              <a:buChar char="•"/>
            </a:pPr>
            <a:r>
              <a:rPr lang="en-US" dirty="0">
                <a:solidFill>
                  <a:schemeClr val="bg1"/>
                </a:solidFill>
              </a:rPr>
              <a:t>Watch for changes in terrain as you walk. </a:t>
            </a:r>
          </a:p>
          <a:p>
            <a:pPr marL="0" indent="0">
              <a:spcAft>
                <a:spcPts val="600"/>
              </a:spcAft>
              <a:buFont typeface="Arial" panose="020B0604020202020204" pitchFamily="34" charset="0"/>
              <a:buNone/>
            </a:pPr>
            <a:endParaRPr lang="en-US" dirty="0">
              <a:solidFill>
                <a:schemeClr val="bg1"/>
              </a:solidFill>
            </a:endParaRPr>
          </a:p>
          <a:p>
            <a:pPr marL="0" indent="0">
              <a:spcAft>
                <a:spcPts val="600"/>
              </a:spcAft>
              <a:buFont typeface="Arial" panose="020B0604020202020204" pitchFamily="34" charset="0"/>
              <a:buNone/>
            </a:pPr>
            <a:r>
              <a:rPr lang="en-US" dirty="0">
                <a:solidFill>
                  <a:schemeClr val="bg1"/>
                </a:solidFill>
              </a:rPr>
              <a:t>(personal story) My old neighborhood was an older neighborhood and as the trees had grow they had pushed up parts of the side walks. It was very important for me to watch for the sidewalk cracks so I wouldn’t trip.</a:t>
            </a:r>
          </a:p>
          <a:p>
            <a:pPr marL="0" indent="0">
              <a:spcAft>
                <a:spcPts val="600"/>
              </a:spcAft>
              <a:buFont typeface="Arial" panose="020B0604020202020204" pitchFamily="34" charset="0"/>
              <a:buNone/>
            </a:pPr>
            <a:endParaRPr lang="en-US" dirty="0">
              <a:solidFill>
                <a:schemeClr val="bg1"/>
              </a:solidFill>
            </a:endParaRPr>
          </a:p>
          <a:p>
            <a:pPr marL="171450" indent="-171450">
              <a:spcAft>
                <a:spcPts val="600"/>
              </a:spcAft>
              <a:buFont typeface="Arial" panose="020B0604020202020204" pitchFamily="34" charset="0"/>
              <a:buChar char="•"/>
            </a:pPr>
            <a:r>
              <a:rPr lang="en-US" dirty="0">
                <a:solidFill>
                  <a:schemeClr val="bg1"/>
                </a:solidFill>
              </a:rPr>
              <a:t>Take your time, there is no need to rush. If we are out for a walk with someone who is moving a bit faster than we would like, we can ask them to slow down.</a:t>
            </a:r>
          </a:p>
          <a:p>
            <a:pPr marL="171450" indent="-171450">
              <a:spcAft>
                <a:spcPts val="600"/>
              </a:spcAft>
              <a:buFont typeface="Arial" panose="020B0604020202020204" pitchFamily="34" charset="0"/>
              <a:buChar char="•"/>
            </a:pPr>
            <a:r>
              <a:rPr lang="en-US" dirty="0">
                <a:solidFill>
                  <a:schemeClr val="bg1"/>
                </a:solidFill>
              </a:rPr>
              <a:t>Ask for help with outdoor chores if you need or want help. Minnesota’s Senior LinkAge Line can provide referrals to chore programs in your area, some offer lower rates to older adults.</a:t>
            </a:r>
          </a:p>
        </p:txBody>
      </p:sp>
      <p:sp>
        <p:nvSpPr>
          <p:cNvPr id="4" name="Slide Number Placeholder 3"/>
          <p:cNvSpPr>
            <a:spLocks noGrp="1"/>
          </p:cNvSpPr>
          <p:nvPr>
            <p:ph type="sldNum" sz="quarter" idx="5"/>
          </p:nvPr>
        </p:nvSpPr>
        <p:spPr/>
        <p:txBody>
          <a:bodyPr/>
          <a:lstStyle/>
          <a:p>
            <a:fld id="{26D78473-09E3-7044-89E0-A5E5650D208A}" type="slidenum">
              <a:rPr lang="en-US" smtClean="0"/>
              <a:pPr/>
              <a:t>28</a:t>
            </a:fld>
            <a:endParaRPr lang="en-US"/>
          </a:p>
        </p:txBody>
      </p:sp>
    </p:spTree>
    <p:extLst>
      <p:ext uri="{BB962C8B-B14F-4D97-AF65-F5344CB8AC3E}">
        <p14:creationId xmlns:p14="http://schemas.microsoft.com/office/powerpoint/2010/main" val="4212773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Ture or False, decreasing your activity level means you won’t fall.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False. Falls are common, but they aren’t normal</a:t>
            </a:r>
            <a:r>
              <a:rPr lang="en-US" baseline="0" dirty="0"/>
              <a:t>. Improving strength and balance, managing medications, regularly getting your vision checked and making your living environment safer are ways to prevent falls. Many people fear falls, so they limit their activity levels to reduce falls, which can lead to reduced mobility and loss of physical fitness, which in turn increases the actual risk of falling. </a:t>
            </a:r>
            <a:endParaRPr lang="en-US" dirty="0"/>
          </a:p>
          <a:p>
            <a:endParaRPr lang="en-US" dirty="0"/>
          </a:p>
        </p:txBody>
      </p:sp>
      <p:sp>
        <p:nvSpPr>
          <p:cNvPr id="4" name="Slide Number Placeholder 3"/>
          <p:cNvSpPr>
            <a:spLocks noGrp="1"/>
          </p:cNvSpPr>
          <p:nvPr>
            <p:ph type="sldNum" sz="quarter" idx="5"/>
          </p:nvPr>
        </p:nvSpPr>
        <p:spPr/>
        <p:txBody>
          <a:bodyPr/>
          <a:lstStyle/>
          <a:p>
            <a:fld id="{26D78473-09E3-7044-89E0-A5E5650D208A}" type="slidenum">
              <a:rPr lang="en-US" smtClean="0"/>
              <a:pPr/>
              <a:t>29</a:t>
            </a:fld>
            <a:endParaRPr lang="en-US"/>
          </a:p>
        </p:txBody>
      </p:sp>
    </p:spTree>
    <p:extLst>
      <p:ext uri="{BB962C8B-B14F-4D97-AF65-F5344CB8AC3E}">
        <p14:creationId xmlns:p14="http://schemas.microsoft.com/office/powerpoint/2010/main" val="2162333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t>
            </a:r>
            <a:r>
              <a:rPr lang="en-US" altLang="en-US" sz="1200" baseline="0" dirty="0"/>
              <a:t>we do lose muscle as we age, exercise can help restore strength and flexibility. Its never to late to start an exercise program. </a:t>
            </a:r>
          </a:p>
          <a:p>
            <a:pPr eaLnBrk="1" hangingPunct="1"/>
            <a:r>
              <a:rPr lang="en-US" altLang="en-US" sz="1200" baseline="0" dirty="0"/>
              <a:t>Take a walk around your community. If you don’t like walking outside walk in your local community center or mall. </a:t>
            </a:r>
          </a:p>
          <a:p>
            <a:pPr eaLnBrk="1" hangingPunct="1"/>
            <a:endParaRPr lang="en-US" altLang="en-US" sz="1200" baseline="0" dirty="0"/>
          </a:p>
          <a:p>
            <a:pPr eaLnBrk="1" hangingPunct="1"/>
            <a:r>
              <a:rPr lang="en-US" altLang="en-US" sz="1200" baseline="0" dirty="0"/>
              <a:t>(personal story) One of my old neighbors would regularly walk the hallways in our apartment complex. Some people will go to the mall to walk before the store opens.</a:t>
            </a:r>
          </a:p>
          <a:p>
            <a:pPr eaLnBrk="1" hangingPunct="1"/>
            <a:endParaRPr lang="en-US" altLang="en-US" sz="1200" baseline="0" dirty="0"/>
          </a:p>
          <a:p>
            <a:pPr eaLnBrk="1" hangingPunct="1"/>
            <a:r>
              <a:rPr lang="en-US" altLang="en-US" sz="1200" baseline="0" dirty="0"/>
              <a:t>Look up an exercise program online or borrow a video from the library. We can adapt exercises to meet our needs.</a:t>
            </a:r>
          </a:p>
          <a:p>
            <a:pPr eaLnBrk="1" hangingPunct="1"/>
            <a:endParaRPr lang="en-US" altLang="en-US" sz="1200" baseline="0" dirty="0"/>
          </a:p>
          <a:p>
            <a:pPr eaLnBrk="1" hangingPunct="1"/>
            <a:r>
              <a:rPr lang="en-US" altLang="en-US" sz="1200" baseline="0" dirty="0"/>
              <a:t>Join a health club and attend their classes. Many secondary Medicare insurance options have a fitness benefit which reimburses the cost of a health club if an individual visits the club a certain number of times in a month. </a:t>
            </a:r>
          </a:p>
          <a:p>
            <a:pPr eaLnBrk="1" hangingPunct="1"/>
            <a:endParaRPr lang="en-US" altLang="en-US" sz="1200" baseline="0" dirty="0"/>
          </a:p>
          <a:p>
            <a:pPr eaLnBrk="1" hangingPunct="1"/>
            <a:r>
              <a:rPr lang="en-US" altLang="en-US" sz="1200" baseline="0" dirty="0"/>
              <a:t>It is ok to adapt exercises to meet our comfort level and/or what we have been approved for by our physician. 30 minutes of daily movement is what is recommended. You can break it into 10-to-15-minute blocks, it’s the daily total that matters.</a:t>
            </a:r>
          </a:p>
          <a:p>
            <a:pPr eaLnBrk="1" hangingPunct="1"/>
            <a:endParaRPr lang="en-US" altLang="en-US" sz="1200" baseline="0" dirty="0"/>
          </a:p>
          <a:p>
            <a:pPr eaLnBrk="1" hangingPunct="1"/>
            <a:r>
              <a:rPr lang="en-US" altLang="en-US" sz="1200" baseline="0" dirty="0"/>
              <a:t>Try a evidence-based program for fall prevention through Juniper</a:t>
            </a:r>
            <a:endParaRPr lang="en-US" altLang="en-US" sz="1200" dirty="0"/>
          </a:p>
          <a:p>
            <a:endParaRPr lang="en-US" dirty="0"/>
          </a:p>
        </p:txBody>
      </p:sp>
      <p:sp>
        <p:nvSpPr>
          <p:cNvPr id="4" name="Slide Number Placeholder 3"/>
          <p:cNvSpPr>
            <a:spLocks noGrp="1"/>
          </p:cNvSpPr>
          <p:nvPr>
            <p:ph type="sldNum" sz="quarter" idx="5"/>
          </p:nvPr>
        </p:nvSpPr>
        <p:spPr/>
        <p:txBody>
          <a:bodyPr/>
          <a:lstStyle/>
          <a:p>
            <a:fld id="{26D78473-09E3-7044-89E0-A5E5650D208A}" type="slidenum">
              <a:rPr lang="en-US" smtClean="0"/>
              <a:pPr/>
              <a:t>30</a:t>
            </a:fld>
            <a:endParaRPr lang="en-US"/>
          </a:p>
        </p:txBody>
      </p:sp>
    </p:spTree>
    <p:extLst>
      <p:ext uri="{BB962C8B-B14F-4D97-AF65-F5344CB8AC3E}">
        <p14:creationId xmlns:p14="http://schemas.microsoft.com/office/powerpoint/2010/main" val="1246387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Juniper is a network of community-based organizations that classes to help older adults in Minnesota live well, get fit and prevent falls. Classes are available online or in-person. Many classes are free, some classes have a small fee ranging from $10 to $25. The fee often covers the cost of the participant’s book, which you get to keep. Juniper offers 4 classes for fall prevention: A Matter of Balance, Stepping On, Tai Ji Quan: Moving for Better Balance and Stay Active and Independent for Life. Classes can be found at yourjuniper.org or by calling 1-855-215-2174.</a:t>
            </a:r>
          </a:p>
          <a:p>
            <a:endParaRPr lang="en-US" dirty="0"/>
          </a:p>
        </p:txBody>
      </p:sp>
      <p:sp>
        <p:nvSpPr>
          <p:cNvPr id="4" name="Slide Number Placeholder 3"/>
          <p:cNvSpPr>
            <a:spLocks noGrp="1"/>
          </p:cNvSpPr>
          <p:nvPr>
            <p:ph type="sldNum" sz="quarter" idx="5"/>
          </p:nvPr>
        </p:nvSpPr>
        <p:spPr/>
        <p:txBody>
          <a:bodyPr/>
          <a:lstStyle/>
          <a:p>
            <a:fld id="{26D78473-09E3-7044-89E0-A5E5650D208A}" type="slidenum">
              <a:rPr lang="en-US" smtClean="0"/>
              <a:pPr/>
              <a:t>31</a:t>
            </a:fld>
            <a:endParaRPr lang="en-US"/>
          </a:p>
        </p:txBody>
      </p:sp>
    </p:spTree>
    <p:extLst>
      <p:ext uri="{BB962C8B-B14F-4D97-AF65-F5344CB8AC3E}">
        <p14:creationId xmlns:p14="http://schemas.microsoft.com/office/powerpoint/2010/main" val="3793784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Matter of Balance is a class that mixes discussion, lecture and activities. Seated exercises for balance are part of 5 of the 8 class sessions. Participants learn to see falls as something they can prevent, learn about practical solutions to fall prevention, and set goals for changes they want to make.</a:t>
            </a:r>
          </a:p>
          <a:p>
            <a:endParaRPr lang="en-US" dirty="0"/>
          </a:p>
          <a:p>
            <a:r>
              <a:rPr lang="en-US" dirty="0"/>
              <a:t>Stepping On is also a mix of discussion, lecture and activities. Guest speakers are brought in to talk to the group about how vision, footwear, medications and community safety play an important role in fall prevention. Group exercises for balance are led in three of the sessions.</a:t>
            </a:r>
          </a:p>
        </p:txBody>
      </p:sp>
      <p:sp>
        <p:nvSpPr>
          <p:cNvPr id="4" name="Slide Number Placeholder 3"/>
          <p:cNvSpPr>
            <a:spLocks noGrp="1"/>
          </p:cNvSpPr>
          <p:nvPr>
            <p:ph type="sldNum" sz="quarter" idx="5"/>
          </p:nvPr>
        </p:nvSpPr>
        <p:spPr/>
        <p:txBody>
          <a:bodyPr/>
          <a:lstStyle/>
          <a:p>
            <a:fld id="{26D78473-09E3-7044-89E0-A5E5650D208A}" type="slidenum">
              <a:rPr lang="en-US" smtClean="0"/>
              <a:pPr/>
              <a:t>32</a:t>
            </a:fld>
            <a:endParaRPr lang="en-US"/>
          </a:p>
        </p:txBody>
      </p:sp>
    </p:spTree>
    <p:extLst>
      <p:ext uri="{BB962C8B-B14F-4D97-AF65-F5344CB8AC3E}">
        <p14:creationId xmlns:p14="http://schemas.microsoft.com/office/powerpoint/2010/main" val="3810662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Tai Ji Quan (pronounced: chu-</a:t>
            </a:r>
            <a:r>
              <a:rPr lang="en-US" dirty="0" err="1"/>
              <a:t>ahn</a:t>
            </a:r>
            <a:r>
              <a:rPr lang="en-US" dirty="0"/>
              <a:t>): Moving for Better Balance is a balance training program that uses traditional tai ji forms and movements to increase balance, coordination and endurance. No prior experience with Tai Ji is necessary. The class starts out by teaching you the basics, and progressively becomes more difficult. All ability levels can participate, the movements can be done seated or standing.</a:t>
            </a:r>
          </a:p>
          <a:p>
            <a:endParaRPr lang="en-US" dirty="0"/>
          </a:p>
          <a:p>
            <a:r>
              <a:rPr lang="en-US" dirty="0"/>
              <a:t>Stay Active and Independent for Life, or SAIL, is a exercise program for older adults that incorporates aerobic, strength and balance exercises. This class can also be adapted to all ability levels. The class does use some light weights and a small ball. If you’re taking the class online at home you can use what you have, if you are taking the class at a in-person site supplies will be provided for you.</a:t>
            </a:r>
          </a:p>
        </p:txBody>
      </p:sp>
      <p:sp>
        <p:nvSpPr>
          <p:cNvPr id="4" name="Slide Number Placeholder 3"/>
          <p:cNvSpPr>
            <a:spLocks noGrp="1"/>
          </p:cNvSpPr>
          <p:nvPr>
            <p:ph type="sldNum" sz="quarter" idx="5"/>
          </p:nvPr>
        </p:nvSpPr>
        <p:spPr/>
        <p:txBody>
          <a:bodyPr/>
          <a:lstStyle/>
          <a:p>
            <a:fld id="{26D78473-09E3-7044-89E0-A5E5650D208A}" type="slidenum">
              <a:rPr lang="en-US" smtClean="0"/>
              <a:pPr/>
              <a:t>33</a:t>
            </a:fld>
            <a:endParaRPr lang="en-US"/>
          </a:p>
        </p:txBody>
      </p:sp>
    </p:spTree>
    <p:extLst>
      <p:ext uri="{BB962C8B-B14F-4D97-AF65-F5344CB8AC3E}">
        <p14:creationId xmlns:p14="http://schemas.microsoft.com/office/powerpoint/2010/main" val="3533450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Everyone's vision changes with age. As you get older your eyesight may become less clear, it may take longer to adjust to light and dark and distance and depth become harder to judge. These changes can happen gradually, and you might not always notice them. It is important to have your vision checked at least once a year – a tip to help you remember is to schedule a vision appointment around the time of your birthday. And, as you likely know, vision is not covered under original Medicare. If you know of someone who cannot afford eye care, call the Senior Linkage Line to see if we can help find vision resources.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pPr eaLnBrk="1" hangingPunct="1"/>
            <a:r>
              <a:rPr lang="en-US" altLang="en-US" sz="1200" dirty="0"/>
              <a:t>It is also important to check your medications for side effects. We know that medicines or many medicines combined together, can make you feel dizzy, drowsy and light-headed. And many of us, especially as we age, take multiple medications to manage our conditions. In fact, it is estimated that </a:t>
            </a:r>
            <a:r>
              <a:rPr lang="en-US" sz="1200" dirty="0"/>
              <a:t>least 80% of older adults deal with a chronic condition and 50% or more have 2 or more conditions. </a:t>
            </a:r>
          </a:p>
          <a:p>
            <a:pPr eaLnBrk="1" hangingPunct="1"/>
            <a:endParaRPr lang="en-US" sz="1200" dirty="0"/>
          </a:p>
          <a:p>
            <a:pPr eaLnBrk="1" hangingPunct="1"/>
            <a:r>
              <a:rPr lang="en-US" sz="1200" dirty="0"/>
              <a:t>If someone takes 4 or more medications, the chance of experiencing side effects increases. 4 medications is not a lot when you include prescriptions, over-the-counter remedies, vitamins and herbal supplements. It is really important to talk with your pharmacist and doctor about all of your medications and side effects. Pharmacists are good at looking at drugs and knowing the consequences between medications. Additionally, be careful consuming alcohol while taking medications.  If you talk to your pharmacist and make changes to your medications, Senior LinkAge Line can provide counseling to ensure your prescriptions are covered under your Medicare part D plan.</a:t>
            </a:r>
          </a:p>
          <a:p>
            <a:pPr eaLnBrk="1" hangingPunct="1"/>
            <a:endParaRPr lang="en-US" sz="1200" dirty="0"/>
          </a:p>
          <a:p>
            <a:pPr eaLnBrk="1" hangingPunct="1">
              <a:lnSpc>
                <a:spcPct val="90000"/>
              </a:lnSpc>
            </a:pPr>
            <a:r>
              <a:rPr lang="en-US" altLang="en-US" sz="1200" dirty="0"/>
              <a:t>1 in 3 older adults experience foot pain. If your feet hurt, you will be less active which can contribute to a risk of falling. Other conditions, like neuropathy, can cause numbness in your feet making it difficult for you to feel and react to changes in terrain. Keep feet clean, dry and trim toenails regularly. Some senior centers and social service organizations offer foot care clinics. If you don’t have access to a foot care clinic, consider a pedicure at a nail salon. Wear shoes that fit and are comfortable with good soles. Avoid slip-on slippers, they can be fall hazards. Finally, for any medical conditions causing you to lose sensation in your feet, be sure to follow the care regimen recommended by your health care provider.</a:t>
            </a:r>
          </a:p>
          <a:p>
            <a:pPr eaLnBrk="1" hangingPunct="1"/>
            <a:endParaRPr lang="en-US" sz="1200" dirty="0"/>
          </a:p>
          <a:p>
            <a:endParaRPr lang="en-US" dirty="0"/>
          </a:p>
        </p:txBody>
      </p:sp>
      <p:sp>
        <p:nvSpPr>
          <p:cNvPr id="4" name="Slide Number Placeholder 3"/>
          <p:cNvSpPr>
            <a:spLocks noGrp="1"/>
          </p:cNvSpPr>
          <p:nvPr>
            <p:ph type="sldNum" sz="quarter" idx="5"/>
          </p:nvPr>
        </p:nvSpPr>
        <p:spPr/>
        <p:txBody>
          <a:bodyPr/>
          <a:lstStyle/>
          <a:p>
            <a:fld id="{26D78473-09E3-7044-89E0-A5E5650D208A}" type="slidenum">
              <a:rPr lang="en-US" smtClean="0"/>
              <a:pPr/>
              <a:t>34</a:t>
            </a:fld>
            <a:endParaRPr lang="en-US"/>
          </a:p>
        </p:txBody>
      </p:sp>
    </p:spTree>
    <p:extLst>
      <p:ext uri="{BB962C8B-B14F-4D97-AF65-F5344CB8AC3E}">
        <p14:creationId xmlns:p14="http://schemas.microsoft.com/office/powerpoint/2010/main" val="169441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D78473-09E3-7044-89E0-A5E5650D208A}" type="slidenum">
              <a:rPr lang="en-US" smtClean="0"/>
              <a:pPr/>
              <a:t>17</a:t>
            </a:fld>
            <a:endParaRPr lang="en-US"/>
          </a:p>
        </p:txBody>
      </p:sp>
    </p:spTree>
    <p:extLst>
      <p:ext uri="{BB962C8B-B14F-4D97-AF65-F5344CB8AC3E}">
        <p14:creationId xmlns:p14="http://schemas.microsoft.com/office/powerpoint/2010/main" val="2571484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Now for an activity to apply all the tips we’ve learned! This image has a lot of safety hazards, but what I want you to focus on is what are the fall hazards. Please take a few minutes to identify the fall hazards in this picture.</a:t>
            </a:r>
          </a:p>
          <a:p>
            <a:pPr marL="0" indent="0">
              <a:buFont typeface="+mj-lt"/>
              <a:buNone/>
            </a:pPr>
            <a:endParaRPr lang="en-US" dirty="0"/>
          </a:p>
          <a:p>
            <a:pPr marL="0" indent="0">
              <a:buFont typeface="+mj-lt"/>
              <a:buNone/>
            </a:pPr>
            <a:r>
              <a:rPr lang="en-US" dirty="0"/>
              <a:t>(pause for about 2 minutes)</a:t>
            </a:r>
          </a:p>
          <a:p>
            <a:pPr marL="0" indent="0">
              <a:buFont typeface="+mj-lt"/>
              <a:buNone/>
            </a:pPr>
            <a:endParaRPr lang="en-US" dirty="0"/>
          </a:p>
          <a:p>
            <a:pPr marL="0" indent="0">
              <a:buFont typeface="+mj-lt"/>
              <a:buNone/>
            </a:pPr>
            <a:r>
              <a:rPr lang="en-US" dirty="0"/>
              <a:t>Alright, what are the fall hazards that you identified? (you can ask people to use the chat or unmute on Zoom, in-person people can share aloud).</a:t>
            </a:r>
          </a:p>
          <a:p>
            <a:pPr marL="0" indent="0">
              <a:buFont typeface="+mj-lt"/>
              <a:buNone/>
            </a:pPr>
            <a:endParaRPr lang="en-US" dirty="0"/>
          </a:p>
          <a:p>
            <a:pPr marL="228600" indent="-228600">
              <a:buFont typeface="+mj-lt"/>
              <a:buAutoNum type="arabicPeriod"/>
            </a:pPr>
            <a:r>
              <a:rPr lang="en-US" dirty="0"/>
              <a:t>Stairs without</a:t>
            </a:r>
            <a:r>
              <a:rPr lang="en-US" baseline="0" dirty="0"/>
              <a:t> a handrail</a:t>
            </a:r>
          </a:p>
          <a:p>
            <a:pPr marL="228600" indent="-228600">
              <a:buFont typeface="+mj-lt"/>
              <a:buAutoNum type="arabicPeriod"/>
            </a:pPr>
            <a:r>
              <a:rPr lang="en-US" baseline="0" dirty="0"/>
              <a:t>Loose extension cords in traffic areas</a:t>
            </a:r>
          </a:p>
          <a:p>
            <a:pPr marL="228600" indent="-228600">
              <a:buFont typeface="+mj-lt"/>
              <a:buAutoNum type="arabicPeriod"/>
            </a:pPr>
            <a:r>
              <a:rPr lang="en-US" baseline="0" dirty="0"/>
              <a:t>Loose rugs</a:t>
            </a:r>
          </a:p>
          <a:p>
            <a:pPr marL="228600" indent="-228600">
              <a:buFont typeface="+mj-lt"/>
              <a:buAutoNum type="arabicPeriod"/>
            </a:pPr>
            <a:r>
              <a:rPr lang="en-US" baseline="0" dirty="0"/>
              <a:t>Flip-flop slippers</a:t>
            </a:r>
          </a:p>
          <a:p>
            <a:pPr marL="228600" indent="-228600">
              <a:buFont typeface="+mj-lt"/>
              <a:buAutoNum type="arabicPeriod"/>
            </a:pPr>
            <a:r>
              <a:rPr lang="en-US" baseline="0" dirty="0"/>
              <a:t>Clutter on staircase</a:t>
            </a:r>
          </a:p>
          <a:p>
            <a:pPr marL="228600" indent="-228600">
              <a:buFont typeface="+mj-lt"/>
              <a:buAutoNum type="arabicPeriod"/>
            </a:pPr>
            <a:r>
              <a:rPr lang="en-US" baseline="0" dirty="0"/>
              <a:t>Pet</a:t>
            </a:r>
          </a:p>
          <a:p>
            <a:pPr marL="228600" indent="-228600">
              <a:buFont typeface="+mj-lt"/>
              <a:buAutoNum type="arabicPeriod"/>
            </a:pPr>
            <a:r>
              <a:rPr lang="en-US" baseline="0" dirty="0"/>
              <a:t>Not wearing glasses</a:t>
            </a:r>
          </a:p>
          <a:p>
            <a:pPr marL="228600" indent="-228600">
              <a:buFont typeface="+mj-lt"/>
              <a:buAutoNum type="arabicPeriod"/>
            </a:pPr>
            <a:r>
              <a:rPr lang="en-US" baseline="0" dirty="0"/>
              <a:t>Only two lamps, dark room?</a:t>
            </a:r>
          </a:p>
          <a:p>
            <a:pPr marL="228600" indent="-228600">
              <a:buFont typeface="+mj-lt"/>
              <a:buAutoNum type="arabicPeriod"/>
            </a:pPr>
            <a:r>
              <a:rPr lang="en-US" baseline="0" dirty="0"/>
              <a:t>We might conclude that their medications are not being taken correctly</a:t>
            </a:r>
          </a:p>
          <a:p>
            <a:endParaRPr lang="en-US" dirty="0"/>
          </a:p>
        </p:txBody>
      </p:sp>
      <p:sp>
        <p:nvSpPr>
          <p:cNvPr id="4" name="Slide Number Placeholder 3"/>
          <p:cNvSpPr>
            <a:spLocks noGrp="1"/>
          </p:cNvSpPr>
          <p:nvPr>
            <p:ph type="sldNum" sz="quarter" idx="5"/>
          </p:nvPr>
        </p:nvSpPr>
        <p:spPr/>
        <p:txBody>
          <a:bodyPr/>
          <a:lstStyle/>
          <a:p>
            <a:fld id="{26D78473-09E3-7044-89E0-A5E5650D208A}" type="slidenum">
              <a:rPr lang="en-US" smtClean="0"/>
              <a:pPr/>
              <a:t>35</a:t>
            </a:fld>
            <a:endParaRPr lang="en-US"/>
          </a:p>
        </p:txBody>
      </p:sp>
    </p:spTree>
    <p:extLst>
      <p:ext uri="{BB962C8B-B14F-4D97-AF65-F5344CB8AC3E}">
        <p14:creationId xmlns:p14="http://schemas.microsoft.com/office/powerpoint/2010/main" val="3889133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everyone for your time today. Today we learned that falls are preventable, an older adult can lower their chances of falling by following simple suggestions and ideas. Adapting some of these tips will help us stay independent, feel good, and enjoy life more.</a:t>
            </a:r>
          </a:p>
        </p:txBody>
      </p:sp>
      <p:sp>
        <p:nvSpPr>
          <p:cNvPr id="4" name="Slide Number Placeholder 3"/>
          <p:cNvSpPr>
            <a:spLocks noGrp="1"/>
          </p:cNvSpPr>
          <p:nvPr>
            <p:ph type="sldNum" sz="quarter" idx="5"/>
          </p:nvPr>
        </p:nvSpPr>
        <p:spPr/>
        <p:txBody>
          <a:bodyPr/>
          <a:lstStyle/>
          <a:p>
            <a:fld id="{26D78473-09E3-7044-89E0-A5E5650D208A}" type="slidenum">
              <a:rPr lang="en-US" smtClean="0"/>
              <a:pPr/>
              <a:t>36</a:t>
            </a:fld>
            <a:endParaRPr lang="en-US"/>
          </a:p>
        </p:txBody>
      </p:sp>
    </p:spTree>
    <p:extLst>
      <p:ext uri="{BB962C8B-B14F-4D97-AF65-F5344CB8AC3E}">
        <p14:creationId xmlns:p14="http://schemas.microsoft.com/office/powerpoint/2010/main" val="1638943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I cited Senior LinkAge Line. Senior LinkAge Line is a service of Minnesota that older adults and caregivers can call to find resources in their community to make home more accessible and for chore services, and get help with Medicare. They are open Monday through Friday, 8am to 4:30pm.</a:t>
            </a:r>
          </a:p>
        </p:txBody>
      </p:sp>
      <p:sp>
        <p:nvSpPr>
          <p:cNvPr id="4" name="Slide Number Placeholder 3"/>
          <p:cNvSpPr>
            <a:spLocks noGrp="1"/>
          </p:cNvSpPr>
          <p:nvPr>
            <p:ph type="sldNum" sz="quarter" idx="5"/>
          </p:nvPr>
        </p:nvSpPr>
        <p:spPr/>
        <p:txBody>
          <a:bodyPr/>
          <a:lstStyle/>
          <a:p>
            <a:fld id="{26D78473-09E3-7044-89E0-A5E5650D208A}" type="slidenum">
              <a:rPr lang="en-US" smtClean="0"/>
              <a:t>37</a:t>
            </a:fld>
            <a:endParaRPr lang="en-US"/>
          </a:p>
        </p:txBody>
      </p:sp>
    </p:spTree>
    <p:extLst>
      <p:ext uri="{BB962C8B-B14F-4D97-AF65-F5344CB8AC3E}">
        <p14:creationId xmlns:p14="http://schemas.microsoft.com/office/powerpoint/2010/main" val="2359044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Thank you again for your time. Are there any questions?</a:t>
            </a:r>
            <a:endParaRPr lang="en-US" dirty="0"/>
          </a:p>
          <a:p>
            <a:endParaRPr lang="en-US"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53DE2BB8-D408-3344-A260-CDA79B9CC122}" type="slidenum">
              <a:rPr lang="en-US" smtClean="0"/>
              <a:t>38</a:t>
            </a:fld>
            <a:endParaRPr lang="en-US"/>
          </a:p>
        </p:txBody>
      </p:sp>
    </p:spTree>
    <p:extLst>
      <p:ext uri="{BB962C8B-B14F-4D97-AF65-F5344CB8AC3E}">
        <p14:creationId xmlns:p14="http://schemas.microsoft.com/office/powerpoint/2010/main" val="1914918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D78473-09E3-7044-89E0-A5E5650D208A}" type="slidenum">
              <a:rPr lang="en-US" smtClean="0"/>
              <a:t>18</a:t>
            </a:fld>
            <a:endParaRPr lang="en-US"/>
          </a:p>
        </p:txBody>
      </p:sp>
    </p:spTree>
    <p:extLst>
      <p:ext uri="{BB962C8B-B14F-4D97-AF65-F5344CB8AC3E}">
        <p14:creationId xmlns:p14="http://schemas.microsoft.com/office/powerpoint/2010/main" val="181433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solidFill>
                  <a:srgbClr val="324665"/>
                </a:solidFill>
                <a:effectLst/>
              </a:rPr>
              <a:t>Falls are common.</a:t>
            </a:r>
          </a:p>
          <a:p>
            <a:pPr eaLnBrk="1" hangingPunct="1"/>
            <a:endParaRPr lang="en-US" dirty="0">
              <a:solidFill>
                <a:srgbClr val="324665"/>
              </a:solidFill>
              <a:effectLst/>
            </a:endParaRPr>
          </a:p>
          <a:p>
            <a:pPr eaLnBrk="1" hangingPunct="1"/>
            <a:r>
              <a:rPr lang="en-US" dirty="0">
                <a:solidFill>
                  <a:srgbClr val="324665"/>
                </a:solidFill>
                <a:effectLst/>
              </a:rPr>
              <a:t>On January 19th, 2013, veteran news journalist Barbara Walters, 83, missed a step and </a:t>
            </a:r>
            <a:r>
              <a:rPr lang="en-US" u="none" strike="noStrike" dirty="0">
                <a:solidFill>
                  <a:srgbClr val="971C1E"/>
                </a:solidFill>
                <a:effectLst/>
              </a:rPr>
              <a:t>fell on a staircase </a:t>
            </a:r>
            <a:r>
              <a:rPr lang="en-US" dirty="0">
                <a:solidFill>
                  <a:srgbClr val="324665"/>
                </a:solidFill>
                <a:effectLst/>
              </a:rPr>
              <a:t>at the British Ambassador’s residence in Washington D.C. prior to President Obama’s second inauguration. Hospitalized to treat a cut on her forehead and subsequent low-grade fever.</a:t>
            </a:r>
          </a:p>
          <a:p>
            <a:pPr eaLnBrk="1" hangingPunct="1"/>
            <a:endParaRPr lang="en-US" dirty="0">
              <a:solidFill>
                <a:srgbClr val="324665"/>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24665"/>
                </a:solidFill>
                <a:effectLst/>
              </a:rPr>
              <a:t>Ed McMahon, Johnny Carson’s former sidekick tripped and fell in his home on March 4, 2005.  McMahon, 82 suffered from a mild concussion and a gash in his head that required stitches.  He was released from the Los Angeles area hospital a few days later.</a:t>
            </a:r>
          </a:p>
          <a:p>
            <a:pPr eaLnBrk="1" hangingPunct="1"/>
            <a:endParaRPr lang="en-US" sz="1200" kern="1200" dirty="0">
              <a:solidFill>
                <a:srgbClr val="324665"/>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24665"/>
                </a:solidFill>
                <a:effectLst/>
              </a:rPr>
              <a:t>Nancy Reagan, at 84 years old was briefly treated in a British hospital after she fell in her hotel room in London.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324665"/>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24665"/>
                </a:solidFill>
                <a:effectLst/>
              </a:rPr>
              <a:t>http://stopfalls.org/what-is-fall-prevention/famous-fallers/ </a:t>
            </a:r>
          </a:p>
          <a:p>
            <a:pPr eaLnBrk="1" hangingPunct="1"/>
            <a:endParaRPr lang="en-US"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53DE2BB8-D408-3344-A260-CDA79B9CC122}" type="slidenum">
              <a:rPr lang="en-US" smtClean="0"/>
              <a:t>19</a:t>
            </a:fld>
            <a:endParaRPr lang="en-US"/>
          </a:p>
        </p:txBody>
      </p:sp>
    </p:spTree>
    <p:extLst>
      <p:ext uri="{BB962C8B-B14F-4D97-AF65-F5344CB8AC3E}">
        <p14:creationId xmlns:p14="http://schemas.microsoft.com/office/powerpoint/2010/main" val="4135863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dirty="0">
                <a:hlinkClick r:id="rId3"/>
              </a:rPr>
              <a:t>https://www.cdc.gov/steadi/</a:t>
            </a:r>
            <a:r>
              <a:rPr lang="en-US" dirty="0"/>
              <a:t> </a:t>
            </a:r>
          </a:p>
          <a:p>
            <a:endParaRPr lang="en-US" dirty="0"/>
          </a:p>
        </p:txBody>
      </p:sp>
      <p:sp>
        <p:nvSpPr>
          <p:cNvPr id="4" name="Slide Number Placeholder 3"/>
          <p:cNvSpPr>
            <a:spLocks noGrp="1"/>
          </p:cNvSpPr>
          <p:nvPr>
            <p:ph type="sldNum" sz="quarter" idx="5"/>
          </p:nvPr>
        </p:nvSpPr>
        <p:spPr/>
        <p:txBody>
          <a:bodyPr/>
          <a:lstStyle/>
          <a:p>
            <a:fld id="{26D78473-09E3-7044-89E0-A5E5650D208A}" type="slidenum">
              <a:rPr lang="en-US" smtClean="0"/>
              <a:pPr/>
              <a:t>20</a:t>
            </a:fld>
            <a:endParaRPr lang="en-US"/>
          </a:p>
        </p:txBody>
      </p:sp>
    </p:spTree>
    <p:extLst>
      <p:ext uri="{BB962C8B-B14F-4D97-AF65-F5344CB8AC3E}">
        <p14:creationId xmlns:p14="http://schemas.microsoft.com/office/powerpoint/2010/main" val="1765519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Falls are the leading cause of injury related-death among adults 65 and older. This map shows the age-adjusted fall death rate per year across the United States. How do you think MN ranks?</a:t>
            </a:r>
          </a:p>
          <a:p>
            <a:pPr marL="0" indent="0">
              <a:buFont typeface="+mj-lt"/>
              <a:buNone/>
            </a:pPr>
            <a:endParaRPr lang="en-US" dirty="0"/>
          </a:p>
          <a:p>
            <a:pPr marL="0" indent="0">
              <a:buFont typeface="+mj-lt"/>
              <a:buNone/>
            </a:pPr>
            <a:r>
              <a:rPr lang="en-US" dirty="0"/>
              <a:t>MN ranks 4</a:t>
            </a:r>
            <a:r>
              <a:rPr lang="en-US" baseline="30000" dirty="0"/>
              <a:t>th</a:t>
            </a:r>
            <a:r>
              <a:rPr lang="en-US" dirty="0"/>
              <a:t> in fall-related deaths. </a:t>
            </a:r>
          </a:p>
          <a:p>
            <a:pPr marL="0" indent="0">
              <a:buFont typeface="+mj-lt"/>
              <a:buNone/>
            </a:pPr>
            <a:endParaRPr lang="en-US" dirty="0"/>
          </a:p>
          <a:p>
            <a:pPr marL="237127" indent="-237127">
              <a:buFont typeface="+mj-lt"/>
              <a:buAutoNum type="arabicPeriod"/>
            </a:pPr>
            <a:r>
              <a:rPr lang="en-US" dirty="0"/>
              <a:t>Wisconsin - 157</a:t>
            </a:r>
          </a:p>
          <a:p>
            <a:pPr marL="237127" indent="-237127">
              <a:buFont typeface="+mj-lt"/>
              <a:buAutoNum type="arabicPeriod"/>
            </a:pPr>
            <a:r>
              <a:rPr lang="en-US" dirty="0"/>
              <a:t>Vermont - 142</a:t>
            </a:r>
          </a:p>
          <a:p>
            <a:pPr marL="237127" indent="-237127">
              <a:buFont typeface="+mj-lt"/>
              <a:buAutoNum type="arabicPeriod"/>
            </a:pPr>
            <a:r>
              <a:rPr lang="en-US" dirty="0"/>
              <a:t>Maine - 140</a:t>
            </a:r>
          </a:p>
          <a:p>
            <a:pPr marL="237127" indent="-237127">
              <a:buFont typeface="+mj-lt"/>
              <a:buAutoNum type="arabicPeriod"/>
            </a:pPr>
            <a:r>
              <a:rPr lang="en-US" dirty="0"/>
              <a:t>Minnesota – 124</a:t>
            </a:r>
          </a:p>
          <a:p>
            <a:pPr marL="237127" indent="-237127">
              <a:buFont typeface="+mj-lt"/>
              <a:buAutoNum type="arabicPeriod"/>
            </a:pPr>
            <a:r>
              <a:rPr lang="en-US" dirty="0"/>
              <a:t>Colorado – 112</a:t>
            </a:r>
          </a:p>
          <a:p>
            <a:pPr marL="0" indent="0">
              <a:buFont typeface="+mj-lt"/>
              <a:buNone/>
            </a:pPr>
            <a:endParaRPr lang="en-US" dirty="0"/>
          </a:p>
          <a:p>
            <a:pPr marL="0" indent="0">
              <a:buFont typeface="+mj-lt"/>
              <a:buNone/>
            </a:pPr>
            <a:r>
              <a:rPr lang="en-US" dirty="0"/>
              <a:t>Why do you think that is? Many people say ice and snow, but if that were the case we would see an increase of fall-related deaths over the winter and we don’t, the rate of fall-related deaths stays steady throughout the year. What do we do during the winter when it is cold and icy? We stay home, by staying home we are not as active and we lose strength, endurance, flexibility and balance. That is what experts believe contributes to the higher rate.</a:t>
            </a:r>
          </a:p>
          <a:p>
            <a:endParaRPr lang="en-US" dirty="0"/>
          </a:p>
        </p:txBody>
      </p:sp>
      <p:sp>
        <p:nvSpPr>
          <p:cNvPr id="4" name="Slide Number Placeholder 3"/>
          <p:cNvSpPr>
            <a:spLocks noGrp="1"/>
          </p:cNvSpPr>
          <p:nvPr>
            <p:ph type="sldNum" sz="quarter" idx="5"/>
          </p:nvPr>
        </p:nvSpPr>
        <p:spPr/>
        <p:txBody>
          <a:bodyPr/>
          <a:lstStyle/>
          <a:p>
            <a:fld id="{26D78473-09E3-7044-89E0-A5E5650D208A}" type="slidenum">
              <a:rPr lang="en-US" smtClean="0"/>
              <a:t>21</a:t>
            </a:fld>
            <a:endParaRPr lang="en-US"/>
          </a:p>
        </p:txBody>
      </p:sp>
    </p:spTree>
    <p:extLst>
      <p:ext uri="{BB962C8B-B14F-4D97-AF65-F5344CB8AC3E}">
        <p14:creationId xmlns:p14="http://schemas.microsoft.com/office/powerpoint/2010/main" val="1236141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False. Falls are common, but they are not a normal part of aging</a:t>
            </a:r>
            <a:r>
              <a:rPr lang="en-US" baseline="0" dirty="0"/>
              <a:t>. Improving strength and balance, managing medications, regularly getting your vision checked and making your living environment safer are ways to prevent falls. Many people fear falls, so they limit their activity levels to reduce their risk of </a:t>
            </a:r>
            <a:r>
              <a:rPr lang="en-US" baseline="0" dirty="0" err="1"/>
              <a:t>fallin</a:t>
            </a:r>
            <a:r>
              <a:rPr lang="en-US" baseline="0" dirty="0"/>
              <a:t>, which can lead to reduced mobility and loss of physical fitness, which in turn increases the actual risk of falling. </a:t>
            </a:r>
            <a:endParaRPr lang="en-US" dirty="0"/>
          </a:p>
          <a:p>
            <a:endParaRPr lang="en-US" dirty="0"/>
          </a:p>
        </p:txBody>
      </p:sp>
      <p:sp>
        <p:nvSpPr>
          <p:cNvPr id="4" name="Slide Number Placeholder 3"/>
          <p:cNvSpPr>
            <a:spLocks noGrp="1"/>
          </p:cNvSpPr>
          <p:nvPr>
            <p:ph type="sldNum" sz="quarter" idx="5"/>
          </p:nvPr>
        </p:nvSpPr>
        <p:spPr/>
        <p:txBody>
          <a:bodyPr/>
          <a:lstStyle/>
          <a:p>
            <a:fld id="{26D78473-09E3-7044-89E0-A5E5650D208A}" type="slidenum">
              <a:rPr lang="en-US" smtClean="0"/>
              <a:pPr/>
              <a:t>22</a:t>
            </a:fld>
            <a:endParaRPr lang="en-US"/>
          </a:p>
        </p:txBody>
      </p:sp>
    </p:spTree>
    <p:extLst>
      <p:ext uri="{BB962C8B-B14F-4D97-AF65-F5344CB8AC3E}">
        <p14:creationId xmlns:p14="http://schemas.microsoft.com/office/powerpoint/2010/main" val="1351075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dive into ways to reduce risk of falling, let’s take a moment to assess our levels of risk. Before this presentation I distributed to each of you a copy of the </a:t>
            </a:r>
            <a:r>
              <a:rPr lang="en-US" dirty="0" err="1"/>
              <a:t>Steadi</a:t>
            </a:r>
            <a:r>
              <a:rPr lang="en-US" dirty="0"/>
              <a:t> self-assessment from the CDC. Let’s go through it together.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Steadi</a:t>
            </a:r>
            <a:r>
              <a:rPr lang="en-US" dirty="0"/>
              <a:t> assessment: https://www.cdc.gov/steadi/pdf/STEADI-Brochure-StayIndependent-508.pdf</a:t>
            </a:r>
          </a:p>
          <a:p>
            <a:endParaRPr lang="en-US" dirty="0"/>
          </a:p>
          <a:p>
            <a:r>
              <a:rPr lang="en-US" dirty="0"/>
              <a:t>(Read through each statement and why it matters)</a:t>
            </a:r>
          </a:p>
          <a:p>
            <a:endParaRPr lang="en-US" dirty="0"/>
          </a:p>
          <a:p>
            <a:pPr marL="0" indent="0">
              <a:spcAft>
                <a:spcPts val="600"/>
              </a:spcAft>
              <a:buFont typeface="+mj-lt"/>
              <a:buNone/>
            </a:pPr>
            <a:r>
              <a:rPr lang="en-US" dirty="0">
                <a:solidFill>
                  <a:schemeClr val="bg1"/>
                </a:solidFill>
              </a:rPr>
              <a:t>Why it Matters:</a:t>
            </a:r>
          </a:p>
          <a:p>
            <a:pPr marL="228600" indent="-228600">
              <a:spcAft>
                <a:spcPts val="600"/>
              </a:spcAft>
              <a:buFont typeface="+mj-lt"/>
              <a:buAutoNum type="arabicPeriod"/>
            </a:pPr>
            <a:r>
              <a:rPr lang="en-US" dirty="0"/>
              <a:t>People who have fallen once are likely to fall again. </a:t>
            </a:r>
            <a:endParaRPr lang="en-US" dirty="0">
              <a:solidFill>
                <a:schemeClr val="bg1"/>
              </a:solidFill>
            </a:endParaRPr>
          </a:p>
          <a:p>
            <a:pPr marL="228600" indent="-228600">
              <a:spcAft>
                <a:spcPts val="600"/>
              </a:spcAft>
              <a:buFont typeface="+mj-lt"/>
              <a:buAutoNum type="arabicPeriod"/>
            </a:pPr>
            <a:r>
              <a:rPr lang="en-US" dirty="0"/>
              <a:t>People who have been advised to use a cane or walker may already be more likely to fall.</a:t>
            </a:r>
            <a:endParaRPr lang="en-US" dirty="0">
              <a:solidFill>
                <a:schemeClr val="bg1"/>
              </a:solidFill>
            </a:endParaRPr>
          </a:p>
          <a:p>
            <a:pPr marL="228600" indent="-228600">
              <a:spcAft>
                <a:spcPts val="600"/>
              </a:spcAft>
              <a:buFont typeface="+mj-lt"/>
              <a:buAutoNum type="arabicPeriod"/>
            </a:pPr>
            <a:r>
              <a:rPr lang="en-US" dirty="0"/>
              <a:t>Unsteadiness or needing support while walking are signs of poor balance. </a:t>
            </a:r>
            <a:endParaRPr lang="en-US" dirty="0">
              <a:solidFill>
                <a:schemeClr val="bg1"/>
              </a:solidFill>
            </a:endParaRPr>
          </a:p>
          <a:p>
            <a:pPr marL="228600" indent="-228600">
              <a:spcAft>
                <a:spcPts val="600"/>
              </a:spcAft>
              <a:buFont typeface="+mj-lt"/>
              <a:buAutoNum type="arabicPeriod"/>
            </a:pPr>
            <a:r>
              <a:rPr lang="en-US" dirty="0"/>
              <a:t>This is also a sign of poor balance. </a:t>
            </a:r>
            <a:endParaRPr lang="en-US" dirty="0">
              <a:solidFill>
                <a:schemeClr val="bg1"/>
              </a:solidFill>
            </a:endParaRPr>
          </a:p>
          <a:p>
            <a:pPr marL="228600" indent="-228600">
              <a:spcAft>
                <a:spcPts val="600"/>
              </a:spcAft>
              <a:buFont typeface="+mj-lt"/>
              <a:buAutoNum type="arabicPeriod"/>
            </a:pPr>
            <a:r>
              <a:rPr lang="en-US" dirty="0"/>
              <a:t>People who are worried about falling are more likely to fall. </a:t>
            </a:r>
            <a:endParaRPr lang="en-US" dirty="0">
              <a:solidFill>
                <a:schemeClr val="bg1"/>
              </a:solidFill>
            </a:endParaRPr>
          </a:p>
          <a:p>
            <a:pPr marL="228600" indent="-228600">
              <a:spcAft>
                <a:spcPts val="600"/>
              </a:spcAft>
              <a:buFont typeface="+mj-lt"/>
              <a:buAutoNum type="arabicPeriod"/>
            </a:pPr>
            <a:r>
              <a:rPr lang="en-US" dirty="0"/>
              <a:t>This is a sign of weak leg muscles, a major reason for falling. </a:t>
            </a:r>
            <a:endParaRPr lang="en-US" dirty="0">
              <a:solidFill>
                <a:schemeClr val="bg1"/>
              </a:solidFill>
            </a:endParaRPr>
          </a:p>
          <a:p>
            <a:pPr marL="228600" indent="-228600">
              <a:spcAft>
                <a:spcPts val="600"/>
              </a:spcAft>
              <a:buFont typeface="+mj-lt"/>
              <a:buAutoNum type="arabicPeriod"/>
            </a:pPr>
            <a:r>
              <a:rPr lang="en-US" dirty="0"/>
              <a:t>This is also a sign of weak leg muscles. </a:t>
            </a:r>
            <a:endParaRPr lang="en-US" dirty="0">
              <a:solidFill>
                <a:schemeClr val="bg1"/>
              </a:solidFill>
            </a:endParaRPr>
          </a:p>
          <a:p>
            <a:pPr marL="228600" indent="-228600">
              <a:spcAft>
                <a:spcPts val="600"/>
              </a:spcAft>
              <a:buFont typeface="+mj-lt"/>
              <a:buAutoNum type="arabicPeriod"/>
            </a:pPr>
            <a:r>
              <a:rPr lang="en-US" dirty="0"/>
              <a:t>Rushing to the bathroom, especially at night, increases your chance of falling. </a:t>
            </a:r>
            <a:endParaRPr lang="en-US" dirty="0">
              <a:solidFill>
                <a:schemeClr val="bg1"/>
              </a:solidFill>
            </a:endParaRPr>
          </a:p>
          <a:p>
            <a:pPr marL="228600" indent="-228600">
              <a:spcAft>
                <a:spcPts val="600"/>
              </a:spcAft>
              <a:buFont typeface="+mj-lt"/>
              <a:buAutoNum type="arabicPeriod"/>
            </a:pPr>
            <a:r>
              <a:rPr lang="en-US" dirty="0"/>
              <a:t>Numbness in your feet can cause stumbles and lead to falls. </a:t>
            </a:r>
            <a:endParaRPr lang="en-US" dirty="0">
              <a:solidFill>
                <a:schemeClr val="bg1"/>
              </a:solidFill>
            </a:endParaRPr>
          </a:p>
          <a:p>
            <a:pPr marL="228600" indent="-228600">
              <a:spcAft>
                <a:spcPts val="600"/>
              </a:spcAft>
              <a:buFont typeface="+mj-lt"/>
              <a:buAutoNum type="arabicPeriod"/>
            </a:pPr>
            <a:r>
              <a:rPr lang="en-US" dirty="0"/>
              <a:t>Side effects from medicines can sometimes increase your chance of falling. </a:t>
            </a:r>
            <a:endParaRPr lang="en-US" dirty="0">
              <a:solidFill>
                <a:schemeClr val="bg1"/>
              </a:solidFill>
            </a:endParaRPr>
          </a:p>
          <a:p>
            <a:pPr marL="228600" indent="-228600">
              <a:spcAft>
                <a:spcPts val="600"/>
              </a:spcAft>
              <a:buFont typeface="+mj-lt"/>
              <a:buAutoNum type="arabicPeriod"/>
            </a:pPr>
            <a:r>
              <a:rPr lang="en-US" dirty="0"/>
              <a:t>These medicines can sometimes increase your chance of falling. </a:t>
            </a:r>
            <a:endParaRPr lang="en-US" dirty="0">
              <a:solidFill>
                <a:schemeClr val="bg1"/>
              </a:solidFill>
            </a:endParaRPr>
          </a:p>
          <a:p>
            <a:pPr marL="228600" indent="-228600">
              <a:spcAft>
                <a:spcPts val="600"/>
              </a:spcAft>
              <a:buFont typeface="+mj-lt"/>
              <a:buAutoNum type="arabicPeriod"/>
            </a:pPr>
            <a:r>
              <a:rPr lang="en-US" dirty="0"/>
              <a:t>Symptoms of depression, such as not feeling well or feeling slowed down, are linked to falls. </a:t>
            </a:r>
          </a:p>
          <a:p>
            <a:pPr marL="228600" indent="-228600">
              <a:spcAft>
                <a:spcPts val="600"/>
              </a:spcAft>
              <a:buFont typeface="+mj-lt"/>
              <a:buAutoNum type="arabicPeriod"/>
            </a:pPr>
            <a:endParaRPr lang="en-US" dirty="0">
              <a:solidFill>
                <a:schemeClr val="bg1"/>
              </a:solidFill>
            </a:endParaRP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dirty="0"/>
              <a:t>If you haven’t already, please take a moment to total your results. If you score is 4 points or more, you may be at risk for falling. You can use this assessment to start a conversation with your doctor, and to guide which risk reduction steps you may want to take as we go through the rest of the presentation.</a:t>
            </a:r>
          </a:p>
          <a:p>
            <a:endParaRPr lang="en-US" dirty="0"/>
          </a:p>
        </p:txBody>
      </p:sp>
      <p:sp>
        <p:nvSpPr>
          <p:cNvPr id="4" name="Slide Number Placeholder 3"/>
          <p:cNvSpPr>
            <a:spLocks noGrp="1"/>
          </p:cNvSpPr>
          <p:nvPr>
            <p:ph type="sldNum" sz="quarter" idx="5"/>
          </p:nvPr>
        </p:nvSpPr>
        <p:spPr/>
        <p:txBody>
          <a:bodyPr/>
          <a:lstStyle/>
          <a:p>
            <a:fld id="{26D78473-09E3-7044-89E0-A5E5650D208A}" type="slidenum">
              <a:rPr lang="en-US" smtClean="0"/>
              <a:pPr/>
              <a:t>23</a:t>
            </a:fld>
            <a:endParaRPr lang="en-US"/>
          </a:p>
        </p:txBody>
      </p:sp>
    </p:spTree>
    <p:extLst>
      <p:ext uri="{BB962C8B-B14F-4D97-AF65-F5344CB8AC3E}">
        <p14:creationId xmlns:p14="http://schemas.microsoft.com/office/powerpoint/2010/main" val="2980394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Let’s talk about simple ways to reduce your risk. All of these strategies are free or low-cost.</a:t>
            </a:r>
          </a:p>
          <a:p>
            <a:pPr eaLnBrk="1" hangingPunct="1"/>
            <a:r>
              <a:rPr lang="en-US" altLang="en-US" dirty="0"/>
              <a:t>Indoor and outdoor safety and hazards</a:t>
            </a:r>
          </a:p>
          <a:p>
            <a:pPr eaLnBrk="1" hangingPunct="1"/>
            <a:r>
              <a:rPr lang="en-US" altLang="en-US" dirty="0"/>
              <a:t>Foot care and foot wear</a:t>
            </a:r>
          </a:p>
          <a:p>
            <a:pPr eaLnBrk="1" hangingPunct="1"/>
            <a:r>
              <a:rPr lang="en-US" altLang="en-US" dirty="0"/>
              <a:t>Exercise – muscle weakness and balance</a:t>
            </a:r>
          </a:p>
          <a:p>
            <a:pPr eaLnBrk="1" hangingPunct="1"/>
            <a:r>
              <a:rPr lang="en-US" altLang="en-US" dirty="0"/>
              <a:t>Medication</a:t>
            </a:r>
          </a:p>
          <a:p>
            <a:pPr eaLnBrk="1" hangingPunct="1"/>
            <a:r>
              <a:rPr lang="en-US" altLang="en-US" dirty="0"/>
              <a:t>Eye site and lighting</a:t>
            </a:r>
          </a:p>
          <a:p>
            <a:pPr eaLnBrk="1" hangingPunct="1"/>
            <a:endParaRPr lang="en-US" altLang="en-US" dirty="0"/>
          </a:p>
          <a:p>
            <a:pPr eaLnBrk="1" hangingPunct="1"/>
            <a:r>
              <a:rPr lang="en-US" altLang="en-US" dirty="0"/>
              <a:t>Okay, so let’s get started. </a:t>
            </a:r>
          </a:p>
          <a:p>
            <a:endParaRPr lang="en-US" dirty="0"/>
          </a:p>
        </p:txBody>
      </p:sp>
      <p:sp>
        <p:nvSpPr>
          <p:cNvPr id="4" name="Slide Number Placeholder 3"/>
          <p:cNvSpPr>
            <a:spLocks noGrp="1"/>
          </p:cNvSpPr>
          <p:nvPr>
            <p:ph type="sldNum" sz="quarter" idx="5"/>
          </p:nvPr>
        </p:nvSpPr>
        <p:spPr/>
        <p:txBody>
          <a:bodyPr/>
          <a:lstStyle/>
          <a:p>
            <a:fld id="{26D78473-09E3-7044-89E0-A5E5650D208A}" type="slidenum">
              <a:rPr lang="en-US" smtClean="0"/>
              <a:pPr/>
              <a:t>24</a:t>
            </a:fld>
            <a:endParaRPr lang="en-US"/>
          </a:p>
        </p:txBody>
      </p:sp>
    </p:spTree>
    <p:extLst>
      <p:ext uri="{BB962C8B-B14F-4D97-AF65-F5344CB8AC3E}">
        <p14:creationId xmlns:p14="http://schemas.microsoft.com/office/powerpoint/2010/main" val="30685793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Date Placeholder 1">
            <a:extLst>
              <a:ext uri="{FF2B5EF4-FFF2-40B4-BE49-F238E27FC236}">
                <a16:creationId xmlns:a16="http://schemas.microsoft.com/office/drawing/2014/main" id="{E2BE272D-E540-4944-8B68-127F139C5B19}"/>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3E52C0-D5F7-5141-AC09-08D72813C849}" type="datetimeFigureOut">
              <a:rPr lang="en-US" b="0" i="0" smtClean="0">
                <a:latin typeface="Calibri" panose="020F0502020204030204" pitchFamily="34" charset="0"/>
              </a:rPr>
              <a:pPr/>
              <a:t>2/2/2022</a:t>
            </a:fld>
            <a:endParaRPr lang="en-US" b="0" i="0" dirty="0">
              <a:latin typeface="Calibri" panose="020F0502020204030204" pitchFamily="34" charset="0"/>
            </a:endParaRPr>
          </a:p>
        </p:txBody>
      </p:sp>
      <p:pic>
        <p:nvPicPr>
          <p:cNvPr id="8" name="Picture 7">
            <a:extLst>
              <a:ext uri="{FF2B5EF4-FFF2-40B4-BE49-F238E27FC236}">
                <a16:creationId xmlns:a16="http://schemas.microsoft.com/office/drawing/2014/main" id="{419CCB9D-7B1F-574F-A5FF-B26F822B83A8}"/>
              </a:ext>
            </a:extLst>
          </p:cNvPr>
          <p:cNvPicPr>
            <a:picLocks noChangeAspect="1"/>
          </p:cNvPicPr>
          <p:nvPr userDrawn="1"/>
        </p:nvPicPr>
        <p:blipFill rotWithShape="1">
          <a:blip r:embed="rId2">
            <a:alphaModFix amt="40000"/>
          </a:blip>
          <a:srcRect l="32131" b="22023"/>
          <a:stretch/>
        </p:blipFill>
        <p:spPr>
          <a:xfrm>
            <a:off x="0" y="1510360"/>
            <a:ext cx="3518891" cy="5347640"/>
          </a:xfrm>
          <a:prstGeom prst="rect">
            <a:avLst/>
          </a:prstGeom>
        </p:spPr>
      </p:pic>
      <p:pic>
        <p:nvPicPr>
          <p:cNvPr id="9" name="Picture 8" descr="Icon&#10;&#10;Description automatically generated">
            <a:extLst>
              <a:ext uri="{FF2B5EF4-FFF2-40B4-BE49-F238E27FC236}">
                <a16:creationId xmlns:a16="http://schemas.microsoft.com/office/drawing/2014/main" id="{F10305D0-9537-BA4F-A767-35A3BC132B53}"/>
              </a:ext>
            </a:extLst>
          </p:cNvPr>
          <p:cNvPicPr>
            <a:picLocks noChangeAspect="1"/>
          </p:cNvPicPr>
          <p:nvPr userDrawn="1"/>
        </p:nvPicPr>
        <p:blipFill>
          <a:blip r:embed="rId3"/>
          <a:stretch>
            <a:fillRect/>
          </a:stretch>
        </p:blipFill>
        <p:spPr>
          <a:xfrm>
            <a:off x="11149994" y="421828"/>
            <a:ext cx="624116" cy="824519"/>
          </a:xfrm>
          <a:prstGeom prst="rect">
            <a:avLst/>
          </a:prstGeom>
        </p:spPr>
      </p:pic>
    </p:spTree>
    <p:extLst>
      <p:ext uri="{BB962C8B-B14F-4D97-AF65-F5344CB8AC3E}">
        <p14:creationId xmlns:p14="http://schemas.microsoft.com/office/powerpoint/2010/main" val="4140009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3E52C0-D5F7-5141-AC09-08D72813C849}" type="datetimeFigureOut">
              <a:rPr lang="en-US" smtClean="0"/>
              <a:pPr/>
              <a:t>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BBE6E6-E9FC-1E49-B213-A3C547CD6526}" type="slidenum">
              <a:rPr lang="en-US" smtClean="0"/>
              <a:pPr/>
              <a:t>‹#›</a:t>
            </a:fld>
            <a:endParaRPr lang="en-US" dirty="0"/>
          </a:p>
        </p:txBody>
      </p:sp>
    </p:spTree>
    <p:extLst>
      <p:ext uri="{BB962C8B-B14F-4D97-AF65-F5344CB8AC3E}">
        <p14:creationId xmlns:p14="http://schemas.microsoft.com/office/powerpoint/2010/main" val="3005645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3E52C0-D5F7-5141-AC09-08D72813C849}" type="datetimeFigureOut">
              <a:rPr lang="en-US" smtClean="0"/>
              <a:pPr/>
              <a:t>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BBE6E6-E9FC-1E49-B213-A3C547CD6526}" type="slidenum">
              <a:rPr lang="en-US" smtClean="0"/>
              <a:pPr/>
              <a:t>‹#›</a:t>
            </a:fld>
            <a:endParaRPr lang="en-US" dirty="0"/>
          </a:p>
        </p:txBody>
      </p:sp>
    </p:spTree>
    <p:extLst>
      <p:ext uri="{BB962C8B-B14F-4D97-AF65-F5344CB8AC3E}">
        <p14:creationId xmlns:p14="http://schemas.microsoft.com/office/powerpoint/2010/main" val="2872991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FC57000-D8A4-4446-A153-8F76D233AB43}"/>
              </a:ext>
            </a:extLst>
          </p:cNvPr>
          <p:cNvSpPr>
            <a:spLocks noGrp="1"/>
          </p:cNvSpPr>
          <p:nvPr>
            <p:ph type="title" hasCustomPrompt="1"/>
          </p:nvPr>
        </p:nvSpPr>
        <p:spPr>
          <a:xfrm>
            <a:off x="839787" y="457200"/>
            <a:ext cx="4979121" cy="1600200"/>
          </a:xfrm>
          <a:prstGeom prst="rect">
            <a:avLst/>
          </a:prstGeom>
        </p:spPr>
        <p:txBody>
          <a:bodyPr anchor="b">
            <a:noAutofit/>
          </a:bodyPr>
          <a:lstStyle>
            <a:lvl1pPr>
              <a:defRPr sz="4000" cap="none" baseline="0">
                <a:solidFill>
                  <a:srgbClr val="13294B"/>
                </a:solidFill>
              </a:defRPr>
            </a:lvl1pPr>
          </a:lstStyle>
          <a:p>
            <a:r>
              <a:rPr lang="en-US"/>
              <a:t>Click to Edit Master Title Style</a:t>
            </a:r>
          </a:p>
        </p:txBody>
      </p:sp>
      <p:sp>
        <p:nvSpPr>
          <p:cNvPr id="7" name="Text Placeholder 6">
            <a:extLst>
              <a:ext uri="{FF2B5EF4-FFF2-40B4-BE49-F238E27FC236}">
                <a16:creationId xmlns:a16="http://schemas.microsoft.com/office/drawing/2014/main" id="{5768BFD4-EE95-8449-A574-3DAF3CC61891}"/>
              </a:ext>
            </a:extLst>
          </p:cNvPr>
          <p:cNvSpPr>
            <a:spLocks noGrp="1"/>
          </p:cNvSpPr>
          <p:nvPr>
            <p:ph type="body" sz="quarter" idx="10"/>
          </p:nvPr>
        </p:nvSpPr>
        <p:spPr>
          <a:xfrm>
            <a:off x="839788" y="2247900"/>
            <a:ext cx="4684712" cy="1476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E5DF86B9-1721-684D-8E51-BC99319ECC69}"/>
              </a:ext>
            </a:extLst>
          </p:cNvPr>
          <p:cNvSpPr>
            <a:spLocks noGrp="1"/>
          </p:cNvSpPr>
          <p:nvPr>
            <p:ph type="pic" sz="quarter" idx="11"/>
          </p:nvPr>
        </p:nvSpPr>
        <p:spPr>
          <a:xfrm>
            <a:off x="6096000" y="0"/>
            <a:ext cx="6096000" cy="6858000"/>
          </a:xfrm>
        </p:spPr>
        <p:txBody>
          <a:bodyPr/>
          <a:lstStyle>
            <a:lvl1pPr marL="0" indent="0">
              <a:buNone/>
              <a:defRPr/>
            </a:lvl1pPr>
          </a:lstStyle>
          <a:p>
            <a:endParaRPr lang="en-US"/>
          </a:p>
        </p:txBody>
      </p:sp>
    </p:spTree>
    <p:extLst>
      <p:ext uri="{BB962C8B-B14F-4D97-AF65-F5344CB8AC3E}">
        <p14:creationId xmlns:p14="http://schemas.microsoft.com/office/powerpoint/2010/main" val="1900872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D2C9E8-84B6-5B44-813F-AA390A116BA4}"/>
              </a:ext>
            </a:extLst>
          </p:cNvPr>
          <p:cNvPicPr>
            <a:picLocks noChangeAspect="1"/>
          </p:cNvPicPr>
          <p:nvPr userDrawn="1"/>
        </p:nvPicPr>
        <p:blipFill rotWithShape="1">
          <a:blip r:embed="rId2"/>
          <a:srcRect r="28296"/>
          <a:stretch/>
        </p:blipFill>
        <p:spPr>
          <a:xfrm>
            <a:off x="0" y="-1"/>
            <a:ext cx="12192000" cy="6858000"/>
          </a:xfrm>
          <a:prstGeom prst="rect">
            <a:avLst/>
          </a:prstGeom>
        </p:spPr>
      </p:pic>
      <p:sp>
        <p:nvSpPr>
          <p:cNvPr id="2" name="Title 1">
            <a:extLst>
              <a:ext uri="{FF2B5EF4-FFF2-40B4-BE49-F238E27FC236}">
                <a16:creationId xmlns:a16="http://schemas.microsoft.com/office/drawing/2014/main" id="{6D80EA34-2CD4-6F49-A267-D99BC8CEB13D}"/>
              </a:ext>
            </a:extLst>
          </p:cNvPr>
          <p:cNvSpPr>
            <a:spLocks noGrp="1"/>
          </p:cNvSpPr>
          <p:nvPr>
            <p:ph type="title"/>
          </p:nvPr>
        </p:nvSpPr>
        <p:spPr/>
        <p:txBody>
          <a:bodyPr>
            <a:normAutofit/>
          </a:bodyPr>
          <a:lstStyle>
            <a:lvl1pPr>
              <a:defRPr sz="41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2442620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0EA34-2CD4-6F49-A267-D99BC8CEB13D}"/>
              </a:ext>
            </a:extLst>
          </p:cNvPr>
          <p:cNvSpPr>
            <a:spLocks noGrp="1"/>
          </p:cNvSpPr>
          <p:nvPr>
            <p:ph type="title"/>
          </p:nvPr>
        </p:nvSpPr>
        <p:spPr/>
        <p:txBody>
          <a:bodyPr>
            <a:normAutofit/>
          </a:bodyPr>
          <a:lstStyle>
            <a:lvl1pPr>
              <a:defRPr sz="5000">
                <a:solidFill>
                  <a:schemeClr val="bg1"/>
                </a:solidFill>
              </a:defRPr>
            </a:lvl1pPr>
          </a:lstStyle>
          <a:p>
            <a:r>
              <a:rPr lang="en-US"/>
              <a:t>Click to edit Master title style</a:t>
            </a:r>
          </a:p>
        </p:txBody>
      </p:sp>
      <p:pic>
        <p:nvPicPr>
          <p:cNvPr id="5" name="Picture 4">
            <a:extLst>
              <a:ext uri="{FF2B5EF4-FFF2-40B4-BE49-F238E27FC236}">
                <a16:creationId xmlns:a16="http://schemas.microsoft.com/office/drawing/2014/main" id="{27955E09-5064-6543-9936-3D08B3945AFB}"/>
              </a:ext>
            </a:extLst>
          </p:cNvPr>
          <p:cNvPicPr>
            <a:picLocks noChangeAspect="1"/>
          </p:cNvPicPr>
          <p:nvPr userDrawn="1"/>
        </p:nvPicPr>
        <p:blipFill rotWithShape="1">
          <a:blip r:embed="rId2"/>
          <a:srcRect l="19043" b="3979"/>
          <a:stretch/>
        </p:blipFill>
        <p:spPr>
          <a:xfrm>
            <a:off x="-2143593" y="-1"/>
            <a:ext cx="14335593" cy="6858000"/>
          </a:xfrm>
          <a:prstGeom prst="rect">
            <a:avLst/>
          </a:prstGeom>
        </p:spPr>
      </p:pic>
    </p:spTree>
    <p:extLst>
      <p:ext uri="{BB962C8B-B14F-4D97-AF65-F5344CB8AC3E}">
        <p14:creationId xmlns:p14="http://schemas.microsoft.com/office/powerpoint/2010/main" val="361071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3E52C0-D5F7-5141-AC09-08D72813C849}"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BE6E6-E9FC-1E49-B213-A3C547CD6526}" type="slidenum">
              <a:rPr lang="en-US" smtClean="0"/>
              <a:t>‹#›</a:t>
            </a:fld>
            <a:endParaRPr lang="en-US"/>
          </a:p>
        </p:txBody>
      </p:sp>
    </p:spTree>
    <p:extLst>
      <p:ext uri="{BB962C8B-B14F-4D97-AF65-F5344CB8AC3E}">
        <p14:creationId xmlns:p14="http://schemas.microsoft.com/office/powerpoint/2010/main" val="2789570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3E52C0-D5F7-5141-AC09-08D72813C849}" type="datetimeFigureOut">
              <a:rPr lang="en-US" smtClean="0"/>
              <a:pPr/>
              <a:t>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BBE6E6-E9FC-1E49-B213-A3C547CD6526}" type="slidenum">
              <a:rPr lang="en-US" smtClean="0"/>
              <a:pPr/>
              <a:t>‹#›</a:t>
            </a:fld>
            <a:endParaRPr lang="en-US" dirty="0"/>
          </a:p>
        </p:txBody>
      </p:sp>
    </p:spTree>
    <p:extLst>
      <p:ext uri="{BB962C8B-B14F-4D97-AF65-F5344CB8AC3E}">
        <p14:creationId xmlns:p14="http://schemas.microsoft.com/office/powerpoint/2010/main" val="4019658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3E52C0-D5F7-5141-AC09-08D72813C849}" type="datetimeFigureOut">
              <a:rPr lang="en-US" smtClean="0"/>
              <a:pPr/>
              <a:t>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BBE6E6-E9FC-1E49-B213-A3C547CD6526}" type="slidenum">
              <a:rPr lang="en-US" smtClean="0"/>
              <a:pPr/>
              <a:t>‹#›</a:t>
            </a:fld>
            <a:endParaRPr lang="en-US" dirty="0"/>
          </a:p>
        </p:txBody>
      </p:sp>
    </p:spTree>
    <p:extLst>
      <p:ext uri="{BB962C8B-B14F-4D97-AF65-F5344CB8AC3E}">
        <p14:creationId xmlns:p14="http://schemas.microsoft.com/office/powerpoint/2010/main" val="3230694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3E52C0-D5F7-5141-AC09-08D72813C849}" type="datetimeFigureOut">
              <a:rPr lang="en-US" smtClean="0"/>
              <a:pPr/>
              <a:t>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BBE6E6-E9FC-1E49-B213-A3C547CD6526}" type="slidenum">
              <a:rPr lang="en-US" smtClean="0"/>
              <a:pPr/>
              <a:t>‹#›</a:t>
            </a:fld>
            <a:endParaRPr lang="en-US" dirty="0"/>
          </a:p>
        </p:txBody>
      </p:sp>
    </p:spTree>
    <p:extLst>
      <p:ext uri="{BB962C8B-B14F-4D97-AF65-F5344CB8AC3E}">
        <p14:creationId xmlns:p14="http://schemas.microsoft.com/office/powerpoint/2010/main" val="3058335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3E52C0-D5F7-5141-AC09-08D72813C849}" type="datetimeFigureOut">
              <a:rPr lang="en-US" smtClean="0"/>
              <a:pPr/>
              <a:t>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BBE6E6-E9FC-1E49-B213-A3C547CD6526}" type="slidenum">
              <a:rPr lang="en-US" smtClean="0"/>
              <a:pPr/>
              <a:t>‹#›</a:t>
            </a:fld>
            <a:endParaRPr lang="en-US" dirty="0"/>
          </a:p>
        </p:txBody>
      </p:sp>
    </p:spTree>
    <p:extLst>
      <p:ext uri="{BB962C8B-B14F-4D97-AF65-F5344CB8AC3E}">
        <p14:creationId xmlns:p14="http://schemas.microsoft.com/office/powerpoint/2010/main" val="464794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3E52C0-D5F7-5141-AC09-08D72813C849}" type="datetimeFigureOut">
              <a:rPr lang="en-US" smtClean="0"/>
              <a:t>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BBE6E6-E9FC-1E49-B213-A3C547CD6526}" type="slidenum">
              <a:rPr lang="en-US" smtClean="0"/>
              <a:t>‹#›</a:t>
            </a:fld>
            <a:endParaRPr lang="en-US"/>
          </a:p>
        </p:txBody>
      </p:sp>
    </p:spTree>
    <p:extLst>
      <p:ext uri="{BB962C8B-B14F-4D97-AF65-F5344CB8AC3E}">
        <p14:creationId xmlns:p14="http://schemas.microsoft.com/office/powerpoint/2010/main" val="104258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39077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3E52C0-D5F7-5141-AC09-08D72813C849}" type="datetimeFigureOut">
              <a:rPr lang="en-US" smtClean="0"/>
              <a:pPr/>
              <a:t>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BBE6E6-E9FC-1E49-B213-A3C547CD6526}" type="slidenum">
              <a:rPr lang="en-US" smtClean="0"/>
              <a:pPr/>
              <a:t>‹#›</a:t>
            </a:fld>
            <a:endParaRPr lang="en-US" dirty="0"/>
          </a:p>
        </p:txBody>
      </p:sp>
    </p:spTree>
    <p:extLst>
      <p:ext uri="{BB962C8B-B14F-4D97-AF65-F5344CB8AC3E}">
        <p14:creationId xmlns:p14="http://schemas.microsoft.com/office/powerpoint/2010/main" val="983409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3E52C0-D5F7-5141-AC09-08D72813C849}" type="datetimeFigureOut">
              <a:rPr lang="en-US" smtClean="0"/>
              <a:pPr/>
              <a:t>2/2/2022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BBE6E6-E9FC-1E49-B213-A3C547CD6526}" type="slidenum">
              <a:rPr lang="en-US" smtClean="0"/>
              <a:pPr/>
              <a:t>‹#›</a:t>
            </a:fld>
            <a:endParaRPr lang="en-US" dirty="0"/>
          </a:p>
        </p:txBody>
      </p:sp>
    </p:spTree>
    <p:extLst>
      <p:ext uri="{BB962C8B-B14F-4D97-AF65-F5344CB8AC3E}">
        <p14:creationId xmlns:p14="http://schemas.microsoft.com/office/powerpoint/2010/main" val="1784951593"/>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74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https://journals.sagepub.com/doi/10.1177/155982762094218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hyperlink" Target="httpa://yourjuniper.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cbi.nlm.nih.gov/pmc/articles/PMC2547889/#:~:text=Foot%20pain%20has%20long%20been,years%20%5B1%2D3%5D."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metroaging.org/help-information/medicare-counseling/"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23.emf"/><Relationship Id="rId4" Type="http://schemas.openxmlformats.org/officeDocument/2006/relationships/hyperlink" Target="https://metroaging.org/upcoming-presentation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stead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homeandrecreationalsafety/falls/data/deaths-from-falls.html"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2551A1-0238-CA41-9046-A45BFFDFE34B}"/>
              </a:ext>
            </a:extLst>
          </p:cNvPr>
          <p:cNvPicPr>
            <a:picLocks noChangeAspect="1"/>
          </p:cNvPicPr>
          <p:nvPr/>
        </p:nvPicPr>
        <p:blipFill>
          <a:blip r:embed="rId3"/>
          <a:stretch>
            <a:fillRect/>
          </a:stretch>
        </p:blipFill>
        <p:spPr>
          <a:xfrm>
            <a:off x="2467" y="0"/>
            <a:ext cx="12187066" cy="6858000"/>
          </a:xfrm>
          <a:prstGeom prst="rect">
            <a:avLst/>
          </a:prstGeom>
        </p:spPr>
      </p:pic>
      <p:pic>
        <p:nvPicPr>
          <p:cNvPr id="12" name="Picture 11">
            <a:extLst>
              <a:ext uri="{FF2B5EF4-FFF2-40B4-BE49-F238E27FC236}">
                <a16:creationId xmlns:a16="http://schemas.microsoft.com/office/drawing/2014/main" id="{0AE38AB0-E096-7745-B36E-367317339437}"/>
              </a:ext>
            </a:extLst>
          </p:cNvPr>
          <p:cNvPicPr>
            <a:picLocks noChangeAspect="1"/>
          </p:cNvPicPr>
          <p:nvPr/>
        </p:nvPicPr>
        <p:blipFill>
          <a:blip r:embed="rId4"/>
          <a:stretch>
            <a:fillRect/>
          </a:stretch>
        </p:blipFill>
        <p:spPr>
          <a:xfrm>
            <a:off x="8606698" y="4948858"/>
            <a:ext cx="3297104" cy="1704435"/>
          </a:xfrm>
          <a:prstGeom prst="rect">
            <a:avLst/>
          </a:prstGeom>
        </p:spPr>
      </p:pic>
      <p:sp>
        <p:nvSpPr>
          <p:cNvPr id="18" name="Title 1">
            <a:extLst>
              <a:ext uri="{FF2B5EF4-FFF2-40B4-BE49-F238E27FC236}">
                <a16:creationId xmlns:a16="http://schemas.microsoft.com/office/drawing/2014/main" id="{E43E8249-A8E9-5A46-AC9D-256F9F8CDDA9}"/>
              </a:ext>
            </a:extLst>
          </p:cNvPr>
          <p:cNvSpPr txBox="1">
            <a:spLocks/>
          </p:cNvSpPr>
          <p:nvPr/>
        </p:nvSpPr>
        <p:spPr>
          <a:xfrm>
            <a:off x="1646830" y="1145617"/>
            <a:ext cx="9144000" cy="1976946"/>
          </a:xfrm>
          <a:prstGeom prst="rect">
            <a:avLst/>
          </a:prstGeom>
        </p:spPr>
        <p:txBody>
          <a:bodyPr>
            <a:noAutofit/>
          </a:bodyPr>
          <a:lstStyle>
            <a:lvl1pPr algn="l" defTabSz="914400" rtl="0" eaLnBrk="1" latinLnBrk="0" hangingPunct="1">
              <a:lnSpc>
                <a:spcPct val="90000"/>
              </a:lnSpc>
              <a:spcBef>
                <a:spcPct val="0"/>
              </a:spcBef>
              <a:buNone/>
              <a:defRPr sz="5000" b="1" i="0" kern="1200">
                <a:solidFill>
                  <a:srgbClr val="13294B"/>
                </a:solidFill>
                <a:latin typeface="Red Hat Display" panose="02010503040201060303" pitchFamily="2" charset="77"/>
                <a:ea typeface="+mj-ea"/>
                <a:cs typeface="+mj-cs"/>
              </a:defRPr>
            </a:lvl1pPr>
          </a:lstStyle>
          <a:p>
            <a:pPr algn="r">
              <a:lnSpc>
                <a:spcPct val="80000"/>
              </a:lnSpc>
            </a:pPr>
            <a:r>
              <a:rPr lang="en-US" sz="5500" dirty="0">
                <a:solidFill>
                  <a:srgbClr val="7030A0"/>
                </a:solidFill>
                <a:latin typeface="Calibri" panose="020F0502020204030204" pitchFamily="34" charset="0"/>
                <a:cs typeface="Calibri" panose="020F0502020204030204" pitchFamily="34" charset="0"/>
              </a:rPr>
              <a:t>Get strong, increase </a:t>
            </a:r>
            <a:br>
              <a:rPr lang="en-US" sz="5500" dirty="0">
                <a:solidFill>
                  <a:srgbClr val="7030A0"/>
                </a:solidFill>
                <a:latin typeface="Calibri" panose="020F0502020204030204" pitchFamily="34" charset="0"/>
                <a:cs typeface="Calibri" panose="020F0502020204030204" pitchFamily="34" charset="0"/>
              </a:rPr>
            </a:br>
            <a:r>
              <a:rPr lang="en-US" sz="5500" dirty="0">
                <a:solidFill>
                  <a:srgbClr val="7030A0"/>
                </a:solidFill>
                <a:latin typeface="Calibri" panose="020F0502020204030204" pitchFamily="34" charset="0"/>
                <a:cs typeface="Calibri" panose="020F0502020204030204" pitchFamily="34" charset="0"/>
              </a:rPr>
              <a:t>balance, feel good </a:t>
            </a:r>
            <a:br>
              <a:rPr lang="en-US" sz="5500" dirty="0">
                <a:solidFill>
                  <a:srgbClr val="7030A0"/>
                </a:solidFill>
                <a:latin typeface="Calibri" panose="020F0502020204030204" pitchFamily="34" charset="0"/>
                <a:cs typeface="Calibri" panose="020F0502020204030204" pitchFamily="34" charset="0"/>
              </a:rPr>
            </a:br>
            <a:r>
              <a:rPr lang="en-US" sz="5500" dirty="0">
                <a:solidFill>
                  <a:srgbClr val="7030A0"/>
                </a:solidFill>
                <a:latin typeface="Calibri" panose="020F0502020204030204" pitchFamily="34" charset="0"/>
                <a:cs typeface="Calibri" panose="020F0502020204030204" pitchFamily="34" charset="0"/>
              </a:rPr>
              <a:t>. . . and prevent falls</a:t>
            </a:r>
          </a:p>
        </p:txBody>
      </p:sp>
      <p:sp>
        <p:nvSpPr>
          <p:cNvPr id="19" name="TextBox 18">
            <a:extLst>
              <a:ext uri="{FF2B5EF4-FFF2-40B4-BE49-F238E27FC236}">
                <a16:creationId xmlns:a16="http://schemas.microsoft.com/office/drawing/2014/main" id="{A155FA7E-DB04-AF42-8896-9B8B8533D9F7}"/>
              </a:ext>
            </a:extLst>
          </p:cNvPr>
          <p:cNvSpPr txBox="1"/>
          <p:nvPr/>
        </p:nvSpPr>
        <p:spPr>
          <a:xfrm>
            <a:off x="1524000" y="3309837"/>
            <a:ext cx="9143999" cy="1015663"/>
          </a:xfrm>
          <a:prstGeom prst="rect">
            <a:avLst/>
          </a:prstGeom>
          <a:noFill/>
        </p:spPr>
        <p:txBody>
          <a:bodyPr wrap="square" rtlCol="0">
            <a:spAutoFit/>
          </a:bodyPr>
          <a:lstStyle/>
          <a:p>
            <a:pPr algn="r"/>
            <a:r>
              <a:rPr lang="en-US" sz="2000" dirty="0"/>
              <a:t>[Presenter name]</a:t>
            </a:r>
          </a:p>
          <a:p>
            <a:pPr algn="r"/>
            <a:r>
              <a:rPr lang="en-US" sz="2000" dirty="0"/>
              <a:t>[Presenter title and organization]</a:t>
            </a:r>
          </a:p>
          <a:p>
            <a:pPr algn="r"/>
            <a:r>
              <a:rPr lang="en-US" sz="2000" dirty="0"/>
              <a:t>[Date]</a:t>
            </a:r>
          </a:p>
        </p:txBody>
      </p:sp>
      <p:pic>
        <p:nvPicPr>
          <p:cNvPr id="3" name="Picture 2">
            <a:extLst>
              <a:ext uri="{FF2B5EF4-FFF2-40B4-BE49-F238E27FC236}">
                <a16:creationId xmlns:a16="http://schemas.microsoft.com/office/drawing/2014/main" id="{431879AC-8CAA-9342-B33A-4897679780CC}"/>
              </a:ext>
            </a:extLst>
          </p:cNvPr>
          <p:cNvPicPr>
            <a:picLocks noChangeAspect="1"/>
          </p:cNvPicPr>
          <p:nvPr/>
        </p:nvPicPr>
        <p:blipFill>
          <a:blip r:embed="rId5"/>
          <a:stretch>
            <a:fillRect/>
          </a:stretch>
        </p:blipFill>
        <p:spPr>
          <a:xfrm>
            <a:off x="1089026" y="887104"/>
            <a:ext cx="3841956" cy="5656997"/>
          </a:xfrm>
          <a:prstGeom prst="rect">
            <a:avLst/>
          </a:prstGeom>
        </p:spPr>
      </p:pic>
    </p:spTree>
    <p:extLst>
      <p:ext uri="{BB962C8B-B14F-4D97-AF65-F5344CB8AC3E}">
        <p14:creationId xmlns:p14="http://schemas.microsoft.com/office/powerpoint/2010/main" val="2926592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E39B77A-6DBC-5748-A05C-680F55108FB8}"/>
              </a:ext>
            </a:extLst>
          </p:cNvPr>
          <p:cNvSpPr/>
          <p:nvPr/>
        </p:nvSpPr>
        <p:spPr>
          <a:xfrm>
            <a:off x="-18143" y="0"/>
            <a:ext cx="6114144" cy="6858000"/>
          </a:xfrm>
          <a:prstGeom prst="rect">
            <a:avLst/>
          </a:prstGeom>
          <a:solidFill>
            <a:srgbClr val="00A1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19B"/>
              </a:solidFill>
            </a:endParaRPr>
          </a:p>
        </p:txBody>
      </p:sp>
      <p:sp>
        <p:nvSpPr>
          <p:cNvPr id="2" name="Title 1">
            <a:extLst>
              <a:ext uri="{FF2B5EF4-FFF2-40B4-BE49-F238E27FC236}">
                <a16:creationId xmlns:a16="http://schemas.microsoft.com/office/drawing/2014/main" id="{25E5E758-5FD1-0C48-9FB5-CD11139024EE}"/>
              </a:ext>
            </a:extLst>
          </p:cNvPr>
          <p:cNvSpPr>
            <a:spLocks noGrp="1"/>
          </p:cNvSpPr>
          <p:nvPr>
            <p:ph type="title"/>
          </p:nvPr>
        </p:nvSpPr>
        <p:spPr>
          <a:xfrm>
            <a:off x="631483" y="1190578"/>
            <a:ext cx="5043827" cy="645887"/>
          </a:xfrm>
        </p:spPr>
        <p:txBody>
          <a:bodyPr>
            <a:noAutofit/>
          </a:bodyPr>
          <a:lstStyle/>
          <a:p>
            <a:pPr>
              <a:tabLst>
                <a:tab pos="4502150" algn="l"/>
              </a:tabLst>
            </a:pPr>
            <a:r>
              <a:rPr lang="en-US" sz="4100" b="1" dirty="0">
                <a:solidFill>
                  <a:schemeClr val="bg1"/>
                </a:solidFill>
                <a:latin typeface="+mn-lt"/>
              </a:rPr>
              <a:t>Be Safe at Home</a:t>
            </a:r>
          </a:p>
        </p:txBody>
      </p:sp>
      <p:sp>
        <p:nvSpPr>
          <p:cNvPr id="4" name="Text Placeholder 3">
            <a:extLst>
              <a:ext uri="{FF2B5EF4-FFF2-40B4-BE49-F238E27FC236}">
                <a16:creationId xmlns:a16="http://schemas.microsoft.com/office/drawing/2014/main" id="{445AE931-9EA4-2346-8A7F-2AD3D1C90EDA}"/>
              </a:ext>
            </a:extLst>
          </p:cNvPr>
          <p:cNvSpPr>
            <a:spLocks noGrp="1"/>
          </p:cNvSpPr>
          <p:nvPr>
            <p:ph type="body" sz="half" idx="2"/>
          </p:nvPr>
        </p:nvSpPr>
        <p:spPr>
          <a:xfrm>
            <a:off x="661194" y="2003173"/>
            <a:ext cx="4755469" cy="2344059"/>
          </a:xfrm>
        </p:spPr>
        <p:txBody>
          <a:bodyPr>
            <a:noAutofit/>
          </a:bodyPr>
          <a:lstStyle/>
          <a:p>
            <a:pPr marL="457200" indent="-457200">
              <a:spcAft>
                <a:spcPts val="1600"/>
              </a:spcAft>
              <a:buFont typeface="Wingdings" pitchFamily="2" charset="2"/>
              <a:buChar char="§"/>
            </a:pPr>
            <a:r>
              <a:rPr lang="en-US" sz="3000" dirty="0">
                <a:solidFill>
                  <a:schemeClr val="bg1"/>
                </a:solidFill>
              </a:rPr>
              <a:t>Remove throw rugs</a:t>
            </a:r>
          </a:p>
          <a:p>
            <a:pPr marL="457200" indent="-457200">
              <a:spcAft>
                <a:spcPts val="1600"/>
              </a:spcAft>
              <a:buFont typeface="Wingdings" pitchFamily="2" charset="2"/>
              <a:buChar char="§"/>
            </a:pPr>
            <a:r>
              <a:rPr lang="en-US" sz="3000" dirty="0">
                <a:solidFill>
                  <a:schemeClr val="bg1"/>
                </a:solidFill>
              </a:rPr>
              <a:t>Clear clutter</a:t>
            </a:r>
          </a:p>
          <a:p>
            <a:pPr marL="457200" indent="-457200">
              <a:spcAft>
                <a:spcPts val="1600"/>
              </a:spcAft>
              <a:buFont typeface="Wingdings" pitchFamily="2" charset="2"/>
              <a:buChar char="§"/>
            </a:pPr>
            <a:r>
              <a:rPr lang="en-US" sz="3000" dirty="0">
                <a:solidFill>
                  <a:schemeClr val="bg1"/>
                </a:solidFill>
              </a:rPr>
              <a:t>Watch for pets</a:t>
            </a:r>
          </a:p>
          <a:p>
            <a:pPr marL="457200" indent="-457200">
              <a:spcAft>
                <a:spcPts val="1600"/>
              </a:spcAft>
              <a:buFont typeface="Wingdings" pitchFamily="2" charset="2"/>
              <a:buChar char="§"/>
            </a:pPr>
            <a:r>
              <a:rPr lang="en-US" sz="3000" dirty="0">
                <a:solidFill>
                  <a:schemeClr val="bg1"/>
                </a:solidFill>
              </a:rPr>
              <a:t>Brighten your home</a:t>
            </a:r>
          </a:p>
          <a:p>
            <a:pPr marL="457200" indent="-457200">
              <a:spcAft>
                <a:spcPts val="1600"/>
              </a:spcAft>
              <a:buFont typeface="Wingdings" pitchFamily="2" charset="2"/>
              <a:buChar char="§"/>
            </a:pPr>
            <a:r>
              <a:rPr lang="en-US" sz="3000" dirty="0">
                <a:solidFill>
                  <a:schemeClr val="bg1"/>
                </a:solidFill>
              </a:rPr>
              <a:t>Take your time</a:t>
            </a:r>
          </a:p>
          <a:p>
            <a:pPr marL="457200" indent="-457200">
              <a:spcAft>
                <a:spcPts val="1600"/>
              </a:spcAft>
              <a:buFont typeface="Wingdings" pitchFamily="2" charset="2"/>
              <a:buChar char="§"/>
            </a:pPr>
            <a:endParaRPr lang="en-US" sz="3000" dirty="0">
              <a:solidFill>
                <a:schemeClr val="bg1"/>
              </a:solidFill>
            </a:endParaRPr>
          </a:p>
        </p:txBody>
      </p:sp>
      <p:graphicFrame>
        <p:nvGraphicFramePr>
          <p:cNvPr id="8" name="Chart 7">
            <a:extLst>
              <a:ext uri="{FF2B5EF4-FFF2-40B4-BE49-F238E27FC236}">
                <a16:creationId xmlns:a16="http://schemas.microsoft.com/office/drawing/2014/main" id="{9717787C-E242-4D23-B622-3C4D9A76666F}"/>
              </a:ext>
            </a:extLst>
          </p:cNvPr>
          <p:cNvGraphicFramePr/>
          <p:nvPr>
            <p:extLst>
              <p:ext uri="{D42A27DB-BD31-4B8C-83A1-F6EECF244321}">
                <p14:modId xmlns:p14="http://schemas.microsoft.com/office/powerpoint/2010/main" val="2725208729"/>
              </p:ext>
            </p:extLst>
          </p:nvPr>
        </p:nvGraphicFramePr>
        <p:xfrm>
          <a:off x="6690272" y="604684"/>
          <a:ext cx="4870245" cy="563388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F8F3190-6B57-446F-85D6-9BF68215333C}"/>
              </a:ext>
            </a:extLst>
          </p:cNvPr>
          <p:cNvSpPr txBox="1"/>
          <p:nvPr/>
        </p:nvSpPr>
        <p:spPr>
          <a:xfrm>
            <a:off x="6690272" y="6053901"/>
            <a:ext cx="4616135" cy="369332"/>
          </a:xfrm>
          <a:prstGeom prst="rect">
            <a:avLst/>
          </a:prstGeom>
          <a:noFill/>
        </p:spPr>
        <p:txBody>
          <a:bodyPr wrap="none" rtlCol="0">
            <a:spAutoFit/>
          </a:bodyPr>
          <a:lstStyle/>
          <a:p>
            <a:r>
              <a:rPr lang="en-US" dirty="0">
                <a:latin typeface="Calibri" panose="020F0502020204030204" pitchFamily="34" charset="0"/>
              </a:rPr>
              <a:t>Source: </a:t>
            </a:r>
            <a:r>
              <a:rPr lang="en-US" dirty="0">
                <a:latin typeface="Calibri" panose="020F0502020204030204" pitchFamily="34" charset="0"/>
                <a:hlinkClick r:id="rId4"/>
              </a:rPr>
              <a:t>American Journal of Lifestyle Medicine </a:t>
            </a:r>
            <a:endParaRPr lang="en-US" dirty="0">
              <a:latin typeface="Calibri" panose="020F0502020204030204" pitchFamily="34" charset="0"/>
            </a:endParaRPr>
          </a:p>
        </p:txBody>
      </p:sp>
    </p:spTree>
    <p:extLst>
      <p:ext uri="{BB962C8B-B14F-4D97-AF65-F5344CB8AC3E}">
        <p14:creationId xmlns:p14="http://schemas.microsoft.com/office/powerpoint/2010/main" val="195673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B0BE14-66E9-054F-B2D7-D429AC440D7A}"/>
              </a:ext>
            </a:extLst>
          </p:cNvPr>
          <p:cNvPicPr>
            <a:picLocks noChangeAspect="1"/>
          </p:cNvPicPr>
          <p:nvPr/>
        </p:nvPicPr>
        <p:blipFill>
          <a:blip r:embed="rId3"/>
          <a:stretch>
            <a:fillRect/>
          </a:stretch>
        </p:blipFill>
        <p:spPr>
          <a:xfrm>
            <a:off x="0" y="-414242"/>
            <a:ext cx="6786563" cy="7352110"/>
          </a:xfrm>
          <a:prstGeom prst="rect">
            <a:avLst/>
          </a:prstGeom>
        </p:spPr>
      </p:pic>
      <p:sp>
        <p:nvSpPr>
          <p:cNvPr id="2" name="Rectangle 1">
            <a:extLst>
              <a:ext uri="{FF2B5EF4-FFF2-40B4-BE49-F238E27FC236}">
                <a16:creationId xmlns:a16="http://schemas.microsoft.com/office/drawing/2014/main" id="{34A7C789-310E-B044-84B3-B58FB65A8257}"/>
              </a:ext>
            </a:extLst>
          </p:cNvPr>
          <p:cNvSpPr/>
          <p:nvPr/>
        </p:nvSpPr>
        <p:spPr>
          <a:xfrm>
            <a:off x="6096000" y="0"/>
            <a:ext cx="6096000" cy="6977921"/>
          </a:xfrm>
          <a:prstGeom prst="rect">
            <a:avLst/>
          </a:prstGeom>
          <a:solidFill>
            <a:srgbClr val="008F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2D5052A3-A3DE-45EF-A758-D7027FD62B58}"/>
              </a:ext>
            </a:extLst>
          </p:cNvPr>
          <p:cNvSpPr>
            <a:spLocks noGrp="1"/>
          </p:cNvSpPr>
          <p:nvPr>
            <p:ph type="title"/>
          </p:nvPr>
        </p:nvSpPr>
        <p:spPr>
          <a:xfrm>
            <a:off x="6934200" y="485046"/>
            <a:ext cx="10515600" cy="1325563"/>
          </a:xfrm>
        </p:spPr>
        <p:txBody>
          <a:bodyPr/>
          <a:lstStyle/>
          <a:p>
            <a:r>
              <a:rPr lang="en-US" dirty="0"/>
              <a:t>Fall-Free Bathroom</a:t>
            </a:r>
          </a:p>
        </p:txBody>
      </p:sp>
      <p:sp>
        <p:nvSpPr>
          <p:cNvPr id="11" name="Text Placeholder 3">
            <a:extLst>
              <a:ext uri="{FF2B5EF4-FFF2-40B4-BE49-F238E27FC236}">
                <a16:creationId xmlns:a16="http://schemas.microsoft.com/office/drawing/2014/main" id="{A7C8D1B8-4177-4129-93F7-87FA1E9CB199}"/>
              </a:ext>
            </a:extLst>
          </p:cNvPr>
          <p:cNvSpPr txBox="1">
            <a:spLocks/>
          </p:cNvSpPr>
          <p:nvPr/>
        </p:nvSpPr>
        <p:spPr>
          <a:xfrm>
            <a:off x="6934200" y="1810609"/>
            <a:ext cx="4693170" cy="43856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800" b="0" kern="1200">
                <a:solidFill>
                  <a:srgbClr val="13294B"/>
                </a:solidFill>
                <a:latin typeface="Red Hat Display" panose="02010503040201060303"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400" b="0" kern="1200">
                <a:solidFill>
                  <a:srgbClr val="13294B"/>
                </a:solidFill>
                <a:latin typeface="Red Hat Display" panose="02010503040201060303"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000" b="0" kern="1200">
                <a:solidFill>
                  <a:srgbClr val="13294B"/>
                </a:solidFill>
                <a:latin typeface="Red Hat Display" panose="02010503040201060303"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0" kern="1200">
                <a:solidFill>
                  <a:srgbClr val="13294B"/>
                </a:solidFill>
                <a:latin typeface="Red Hat Display" panose="02010503040201060303"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kern="1200">
                <a:solidFill>
                  <a:srgbClr val="13294B"/>
                </a:solidFill>
                <a:latin typeface="Red Hat Display" panose="02010503040201060303"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3225" indent="-403225">
              <a:spcAft>
                <a:spcPts val="1600"/>
              </a:spcAft>
              <a:buFont typeface="Wingdings" pitchFamily="2" charset="2"/>
              <a:buChar char="§"/>
            </a:pPr>
            <a:r>
              <a:rPr lang="en-US" sz="3000" dirty="0">
                <a:solidFill>
                  <a:schemeClr val="bg1"/>
                </a:solidFill>
                <a:latin typeface="Calibri" panose="020F0502020204030204" pitchFamily="34" charset="0"/>
              </a:rPr>
              <a:t>Non-slip mats</a:t>
            </a:r>
          </a:p>
          <a:p>
            <a:pPr marL="403225" indent="-403225">
              <a:spcAft>
                <a:spcPts val="1600"/>
              </a:spcAft>
              <a:buFont typeface="Wingdings" pitchFamily="2" charset="2"/>
              <a:buChar char="§"/>
            </a:pPr>
            <a:r>
              <a:rPr lang="en-US" sz="3000" dirty="0">
                <a:solidFill>
                  <a:schemeClr val="bg1"/>
                </a:solidFill>
                <a:latin typeface="Calibri" panose="020F0502020204030204" pitchFamily="34" charset="0"/>
              </a:rPr>
              <a:t>Bench or shower stool</a:t>
            </a:r>
          </a:p>
          <a:p>
            <a:pPr marL="403225" indent="-403225">
              <a:spcAft>
                <a:spcPts val="1600"/>
              </a:spcAft>
              <a:buFont typeface="Wingdings" pitchFamily="2" charset="2"/>
              <a:buChar char="§"/>
            </a:pPr>
            <a:r>
              <a:rPr lang="en-US" sz="3000" dirty="0">
                <a:solidFill>
                  <a:schemeClr val="bg1"/>
                </a:solidFill>
                <a:latin typeface="Calibri" panose="020F0502020204030204" pitchFamily="34" charset="0"/>
              </a:rPr>
              <a:t>Grab bars</a:t>
            </a:r>
          </a:p>
          <a:p>
            <a:pPr marL="403225" indent="-403225">
              <a:spcAft>
                <a:spcPts val="1600"/>
              </a:spcAft>
              <a:buFont typeface="Wingdings" pitchFamily="2" charset="2"/>
              <a:buChar char="§"/>
            </a:pPr>
            <a:r>
              <a:rPr lang="en-US" sz="3000" dirty="0">
                <a:solidFill>
                  <a:schemeClr val="bg1"/>
                </a:solidFill>
                <a:latin typeface="Calibri" panose="020F0502020204030204" pitchFamily="34" charset="0"/>
              </a:rPr>
              <a:t>Seat riser or higher toilet</a:t>
            </a:r>
          </a:p>
          <a:p>
            <a:pPr marL="403225" indent="-403225">
              <a:spcAft>
                <a:spcPts val="1600"/>
              </a:spcAft>
              <a:buFont typeface="Wingdings" pitchFamily="2" charset="2"/>
              <a:buChar char="§"/>
            </a:pPr>
            <a:r>
              <a:rPr lang="en-US" sz="3000" dirty="0">
                <a:solidFill>
                  <a:schemeClr val="bg1"/>
                </a:solidFill>
                <a:latin typeface="Calibri" panose="020F0502020204030204" pitchFamily="34" charset="0"/>
              </a:rPr>
              <a:t>Frequently used items in easy reach</a:t>
            </a:r>
          </a:p>
          <a:p>
            <a:pPr marL="403225" indent="-403225">
              <a:spcAft>
                <a:spcPts val="1600"/>
              </a:spcAft>
              <a:buFont typeface="Wingdings" pitchFamily="2" charset="2"/>
              <a:buChar char="§"/>
            </a:pPr>
            <a:endParaRPr lang="en-US" sz="3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413164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C65FA2-BD2F-2C4F-806E-AB325A3E7F68}"/>
              </a:ext>
            </a:extLst>
          </p:cNvPr>
          <p:cNvPicPr>
            <a:picLocks noChangeAspect="1"/>
          </p:cNvPicPr>
          <p:nvPr/>
        </p:nvPicPr>
        <p:blipFill>
          <a:blip r:embed="rId3"/>
          <a:stretch>
            <a:fillRect/>
          </a:stretch>
        </p:blipFill>
        <p:spPr>
          <a:xfrm>
            <a:off x="5950867" y="0"/>
            <a:ext cx="6441158" cy="6977921"/>
          </a:xfrm>
          <a:prstGeom prst="rect">
            <a:avLst/>
          </a:prstGeom>
        </p:spPr>
      </p:pic>
      <p:sp>
        <p:nvSpPr>
          <p:cNvPr id="4" name="Rectangle 3">
            <a:extLst>
              <a:ext uri="{FF2B5EF4-FFF2-40B4-BE49-F238E27FC236}">
                <a16:creationId xmlns:a16="http://schemas.microsoft.com/office/drawing/2014/main" id="{9FA6318B-97EE-024F-808E-4800EC67C224}"/>
              </a:ext>
            </a:extLst>
          </p:cNvPr>
          <p:cNvSpPr/>
          <p:nvPr/>
        </p:nvSpPr>
        <p:spPr>
          <a:xfrm>
            <a:off x="0" y="0"/>
            <a:ext cx="6096000" cy="6977921"/>
          </a:xfrm>
          <a:prstGeom prst="rect">
            <a:avLst/>
          </a:prstGeom>
          <a:solidFill>
            <a:srgbClr val="7E57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2D338C-F754-46BF-B881-DA5C279F64C2}"/>
              </a:ext>
            </a:extLst>
          </p:cNvPr>
          <p:cNvSpPr>
            <a:spLocks noGrp="1"/>
          </p:cNvSpPr>
          <p:nvPr>
            <p:ph type="title"/>
          </p:nvPr>
        </p:nvSpPr>
        <p:spPr>
          <a:xfrm>
            <a:off x="531526" y="365125"/>
            <a:ext cx="10515600" cy="1325563"/>
          </a:xfrm>
        </p:spPr>
        <p:txBody>
          <a:bodyPr/>
          <a:lstStyle/>
          <a:p>
            <a:r>
              <a:rPr lang="en-US" dirty="0"/>
              <a:t>Fall-Free Living Spaces</a:t>
            </a:r>
          </a:p>
        </p:txBody>
      </p:sp>
      <p:sp>
        <p:nvSpPr>
          <p:cNvPr id="3" name="Text Placeholder 3">
            <a:extLst>
              <a:ext uri="{FF2B5EF4-FFF2-40B4-BE49-F238E27FC236}">
                <a16:creationId xmlns:a16="http://schemas.microsoft.com/office/drawing/2014/main" id="{E2815603-8142-48C8-B9BC-A86A8B0B685A}"/>
              </a:ext>
            </a:extLst>
          </p:cNvPr>
          <p:cNvSpPr txBox="1">
            <a:spLocks/>
          </p:cNvSpPr>
          <p:nvPr/>
        </p:nvSpPr>
        <p:spPr>
          <a:xfrm>
            <a:off x="531526" y="1570766"/>
            <a:ext cx="5564474" cy="43856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800" b="0" kern="1200">
                <a:solidFill>
                  <a:srgbClr val="13294B"/>
                </a:solidFill>
                <a:latin typeface="Red Hat Display" panose="02010503040201060303"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400" b="0" kern="1200">
                <a:solidFill>
                  <a:srgbClr val="13294B"/>
                </a:solidFill>
                <a:latin typeface="Red Hat Display" panose="02010503040201060303"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000" b="0" kern="1200">
                <a:solidFill>
                  <a:srgbClr val="13294B"/>
                </a:solidFill>
                <a:latin typeface="Red Hat Display" panose="02010503040201060303"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0" kern="1200">
                <a:solidFill>
                  <a:srgbClr val="13294B"/>
                </a:solidFill>
                <a:latin typeface="Red Hat Display" panose="02010503040201060303"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kern="1200">
                <a:solidFill>
                  <a:srgbClr val="13294B"/>
                </a:solidFill>
                <a:latin typeface="Red Hat Display" panose="02010503040201060303"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indent="-461963">
              <a:spcAft>
                <a:spcPts val="1600"/>
              </a:spcAft>
              <a:buFont typeface="Wingdings" pitchFamily="2" charset="2"/>
              <a:buChar char="§"/>
            </a:pPr>
            <a:r>
              <a:rPr lang="en-US" sz="2800" dirty="0">
                <a:solidFill>
                  <a:schemeClr val="bg1"/>
                </a:solidFill>
                <a:latin typeface="Calibri" panose="020F0502020204030204" pitchFamily="34" charset="0"/>
              </a:rPr>
              <a:t>Handrails on both sides of the stairs and steps in good repair</a:t>
            </a:r>
          </a:p>
          <a:p>
            <a:pPr marL="461963" indent="-461963">
              <a:spcAft>
                <a:spcPts val="1600"/>
              </a:spcAft>
              <a:buFont typeface="Wingdings" pitchFamily="2" charset="2"/>
              <a:buChar char="§"/>
            </a:pPr>
            <a:r>
              <a:rPr lang="en-US" sz="2800" dirty="0">
                <a:solidFill>
                  <a:schemeClr val="bg1"/>
                </a:solidFill>
                <a:latin typeface="Calibri" panose="020F0502020204030204" pitchFamily="34" charset="0"/>
              </a:rPr>
              <a:t>Step stools instead of a chair</a:t>
            </a:r>
          </a:p>
          <a:p>
            <a:pPr marL="461963" indent="-461963">
              <a:spcAft>
                <a:spcPts val="1600"/>
              </a:spcAft>
              <a:buFont typeface="Wingdings" pitchFamily="2" charset="2"/>
              <a:buChar char="§"/>
            </a:pPr>
            <a:r>
              <a:rPr lang="en-US" sz="2800" dirty="0">
                <a:solidFill>
                  <a:schemeClr val="bg1"/>
                </a:solidFill>
                <a:latin typeface="Calibri" panose="020F0502020204030204" pitchFamily="34" charset="0"/>
              </a:rPr>
              <a:t>Remove throw rugs</a:t>
            </a:r>
          </a:p>
          <a:p>
            <a:pPr marL="461963" indent="-461963">
              <a:spcAft>
                <a:spcPts val="1600"/>
              </a:spcAft>
              <a:buFont typeface="Wingdings" pitchFamily="2" charset="2"/>
              <a:buChar char="§"/>
            </a:pPr>
            <a:r>
              <a:rPr lang="en-US" sz="2800" dirty="0">
                <a:solidFill>
                  <a:schemeClr val="bg1"/>
                </a:solidFill>
                <a:latin typeface="Calibri" panose="020F0502020204030204" pitchFamily="34" charset="0"/>
              </a:rPr>
              <a:t>Use chairs without wheels</a:t>
            </a:r>
          </a:p>
          <a:p>
            <a:pPr marL="461963" indent="-461963">
              <a:spcAft>
                <a:spcPts val="1600"/>
              </a:spcAft>
              <a:buFont typeface="Wingdings" pitchFamily="2" charset="2"/>
              <a:buChar char="§"/>
            </a:pPr>
            <a:r>
              <a:rPr lang="en-US" sz="2800" dirty="0">
                <a:solidFill>
                  <a:schemeClr val="bg1"/>
                </a:solidFill>
                <a:latin typeface="Calibri" panose="020F0502020204030204" pitchFamily="34" charset="0"/>
              </a:rPr>
              <a:t>Frequently used items within easy reach</a:t>
            </a:r>
          </a:p>
          <a:p>
            <a:pPr marL="461963" indent="-461963">
              <a:spcAft>
                <a:spcPts val="1600"/>
              </a:spcAft>
              <a:buFont typeface="Wingdings" pitchFamily="2" charset="2"/>
              <a:buChar char="§"/>
            </a:pPr>
            <a:r>
              <a:rPr lang="en-US" sz="2800" dirty="0">
                <a:solidFill>
                  <a:schemeClr val="bg1"/>
                </a:solidFill>
                <a:latin typeface="Calibri" panose="020F0502020204030204" pitchFamily="34" charset="0"/>
              </a:rPr>
              <a:t>Clear walking paths</a:t>
            </a:r>
          </a:p>
          <a:p>
            <a:pPr marL="461963" indent="-461963">
              <a:spcAft>
                <a:spcPts val="1600"/>
              </a:spcAft>
              <a:buFont typeface="Wingdings" pitchFamily="2" charset="2"/>
              <a:buChar char="§"/>
            </a:pPr>
            <a:endParaRPr lang="en-US" sz="2800" dirty="0">
              <a:solidFill>
                <a:schemeClr val="bg1"/>
              </a:solidFill>
              <a:latin typeface="Calibri" panose="020F0502020204030204" pitchFamily="34" charset="0"/>
            </a:endParaRPr>
          </a:p>
          <a:p>
            <a:pPr marL="461963" indent="-461963">
              <a:spcAft>
                <a:spcPts val="1600"/>
              </a:spcAft>
              <a:buFont typeface="Wingdings" pitchFamily="2" charset="2"/>
              <a:buChar char="§"/>
            </a:pPr>
            <a:endParaRPr lang="en-US" sz="28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4139729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4E441A-5A89-C740-A56E-A52D2B56E1B5}"/>
              </a:ext>
            </a:extLst>
          </p:cNvPr>
          <p:cNvPicPr>
            <a:picLocks noChangeAspect="1"/>
          </p:cNvPicPr>
          <p:nvPr/>
        </p:nvPicPr>
        <p:blipFill>
          <a:blip r:embed="rId3"/>
          <a:stretch>
            <a:fillRect/>
          </a:stretch>
        </p:blipFill>
        <p:spPr>
          <a:xfrm>
            <a:off x="-1" y="0"/>
            <a:ext cx="6441157" cy="6977920"/>
          </a:xfrm>
          <a:prstGeom prst="rect">
            <a:avLst/>
          </a:prstGeom>
        </p:spPr>
      </p:pic>
      <p:sp>
        <p:nvSpPr>
          <p:cNvPr id="4" name="Rectangle 3">
            <a:extLst>
              <a:ext uri="{FF2B5EF4-FFF2-40B4-BE49-F238E27FC236}">
                <a16:creationId xmlns:a16="http://schemas.microsoft.com/office/drawing/2014/main" id="{6F67ADE5-4810-A042-80C9-424580C97AB9}"/>
              </a:ext>
            </a:extLst>
          </p:cNvPr>
          <p:cNvSpPr/>
          <p:nvPr/>
        </p:nvSpPr>
        <p:spPr>
          <a:xfrm>
            <a:off x="6096000" y="0"/>
            <a:ext cx="6096000" cy="697792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63DA4817-EF43-4103-BDA7-77157DE65DF6}"/>
              </a:ext>
            </a:extLst>
          </p:cNvPr>
          <p:cNvSpPr>
            <a:spLocks noGrp="1"/>
          </p:cNvSpPr>
          <p:nvPr>
            <p:ph type="title"/>
          </p:nvPr>
        </p:nvSpPr>
        <p:spPr>
          <a:xfrm>
            <a:off x="6274472" y="394112"/>
            <a:ext cx="4719725" cy="991726"/>
          </a:xfrm>
        </p:spPr>
        <p:txBody>
          <a:bodyPr>
            <a:normAutofit/>
          </a:bodyPr>
          <a:lstStyle/>
          <a:p>
            <a:r>
              <a:rPr lang="en-US" dirty="0"/>
              <a:t>Fall-Free Outdoors</a:t>
            </a:r>
          </a:p>
        </p:txBody>
      </p:sp>
      <p:sp>
        <p:nvSpPr>
          <p:cNvPr id="9" name="TextBox 8">
            <a:extLst>
              <a:ext uri="{FF2B5EF4-FFF2-40B4-BE49-F238E27FC236}">
                <a16:creationId xmlns:a16="http://schemas.microsoft.com/office/drawing/2014/main" id="{9D9E2E7B-3FFA-46AD-AD11-C9AF81D2FA60}"/>
              </a:ext>
            </a:extLst>
          </p:cNvPr>
          <p:cNvSpPr txBox="1"/>
          <p:nvPr/>
        </p:nvSpPr>
        <p:spPr>
          <a:xfrm>
            <a:off x="6274472" y="1385838"/>
            <a:ext cx="5762630" cy="5249642"/>
          </a:xfrm>
          <a:prstGeom prst="rect">
            <a:avLst/>
          </a:prstGeom>
          <a:noFill/>
        </p:spPr>
        <p:txBody>
          <a:bodyPr wrap="square" rtlCol="0">
            <a:spAutoFit/>
          </a:bodyPr>
          <a:lstStyle/>
          <a:p>
            <a:pPr marL="457200" indent="-457200" defTabSz="914400">
              <a:lnSpc>
                <a:spcPct val="90000"/>
              </a:lnSpc>
              <a:spcBef>
                <a:spcPts val="1000"/>
              </a:spcBef>
              <a:spcAft>
                <a:spcPts val="1600"/>
              </a:spcAft>
              <a:buFont typeface="Wingdings" pitchFamily="2" charset="2"/>
              <a:buChar char="§"/>
            </a:pPr>
            <a:r>
              <a:rPr lang="en-US" sz="2800" dirty="0">
                <a:solidFill>
                  <a:schemeClr val="bg1"/>
                </a:solidFill>
                <a:latin typeface="Calibri" panose="020F0502020204030204" pitchFamily="34" charset="0"/>
              </a:rPr>
              <a:t>Keep sidewalks, porches and decks clear and in good repair</a:t>
            </a:r>
          </a:p>
          <a:p>
            <a:pPr marL="457200" indent="-457200" defTabSz="914400">
              <a:lnSpc>
                <a:spcPct val="90000"/>
              </a:lnSpc>
              <a:spcBef>
                <a:spcPts val="1000"/>
              </a:spcBef>
              <a:spcAft>
                <a:spcPts val="1600"/>
              </a:spcAft>
              <a:buFont typeface="Wingdings" pitchFamily="2" charset="2"/>
              <a:buChar char="§"/>
            </a:pPr>
            <a:r>
              <a:rPr lang="en-US" sz="2800" dirty="0">
                <a:solidFill>
                  <a:schemeClr val="bg1"/>
                </a:solidFill>
                <a:latin typeface="Calibri" panose="020F0502020204030204" pitchFamily="34" charset="0"/>
              </a:rPr>
              <a:t>Use handrails on outdoor steps</a:t>
            </a:r>
          </a:p>
          <a:p>
            <a:pPr marL="457200" indent="-457200" defTabSz="914400">
              <a:lnSpc>
                <a:spcPct val="90000"/>
              </a:lnSpc>
              <a:spcBef>
                <a:spcPts val="1000"/>
              </a:spcBef>
              <a:spcAft>
                <a:spcPts val="1600"/>
              </a:spcAft>
              <a:buFont typeface="Wingdings" pitchFamily="2" charset="2"/>
              <a:buChar char="§"/>
            </a:pPr>
            <a:r>
              <a:rPr lang="en-US" sz="2800" dirty="0">
                <a:solidFill>
                  <a:schemeClr val="bg1"/>
                </a:solidFill>
                <a:latin typeface="Calibri" panose="020F0502020204030204" pitchFamily="34" charset="0"/>
              </a:rPr>
              <a:t>Add an abrasive or rubber stair tread</a:t>
            </a:r>
          </a:p>
          <a:p>
            <a:pPr marL="457200" indent="-457200" defTabSz="914400">
              <a:lnSpc>
                <a:spcPct val="90000"/>
              </a:lnSpc>
              <a:spcBef>
                <a:spcPts val="1000"/>
              </a:spcBef>
              <a:spcAft>
                <a:spcPts val="1600"/>
              </a:spcAft>
              <a:buFont typeface="Wingdings" pitchFamily="2" charset="2"/>
              <a:buChar char="§"/>
            </a:pPr>
            <a:r>
              <a:rPr lang="en-US" sz="2800" dirty="0">
                <a:solidFill>
                  <a:schemeClr val="bg1"/>
                </a:solidFill>
                <a:latin typeface="Calibri" panose="020F0502020204030204" pitchFamily="34" charset="0"/>
              </a:rPr>
              <a:t>Use a cane or walking aid</a:t>
            </a:r>
          </a:p>
          <a:p>
            <a:pPr marL="457200" indent="-457200" defTabSz="914400">
              <a:lnSpc>
                <a:spcPct val="90000"/>
              </a:lnSpc>
              <a:spcBef>
                <a:spcPts val="1000"/>
              </a:spcBef>
              <a:spcAft>
                <a:spcPts val="1600"/>
              </a:spcAft>
              <a:buFont typeface="Wingdings" pitchFamily="2" charset="2"/>
              <a:buChar char="§"/>
            </a:pPr>
            <a:r>
              <a:rPr lang="en-US" sz="2800" dirty="0">
                <a:solidFill>
                  <a:schemeClr val="bg1"/>
                </a:solidFill>
                <a:latin typeface="Calibri" panose="020F0502020204030204" pitchFamily="34" charset="0"/>
              </a:rPr>
              <a:t>Wear sunglasses to reduce glare</a:t>
            </a:r>
          </a:p>
          <a:p>
            <a:pPr marL="457200" indent="-457200" defTabSz="914400">
              <a:lnSpc>
                <a:spcPct val="90000"/>
              </a:lnSpc>
              <a:spcBef>
                <a:spcPts val="1000"/>
              </a:spcBef>
              <a:spcAft>
                <a:spcPts val="1600"/>
              </a:spcAft>
              <a:buFont typeface="Wingdings" pitchFamily="2" charset="2"/>
              <a:buChar char="§"/>
            </a:pPr>
            <a:r>
              <a:rPr lang="en-US" sz="2800" dirty="0">
                <a:solidFill>
                  <a:schemeClr val="bg1"/>
                </a:solidFill>
                <a:latin typeface="Calibri" panose="020F0502020204030204" pitchFamily="34" charset="0"/>
              </a:rPr>
              <a:t>Watch for changes in terrain as you walk</a:t>
            </a:r>
          </a:p>
        </p:txBody>
      </p:sp>
    </p:spTree>
    <p:extLst>
      <p:ext uri="{BB962C8B-B14F-4D97-AF65-F5344CB8AC3E}">
        <p14:creationId xmlns:p14="http://schemas.microsoft.com/office/powerpoint/2010/main" val="3696252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E1FECE-4776-7140-95F4-95E603255766}"/>
              </a:ext>
            </a:extLst>
          </p:cNvPr>
          <p:cNvPicPr>
            <a:picLocks noChangeAspect="1"/>
          </p:cNvPicPr>
          <p:nvPr/>
        </p:nvPicPr>
        <p:blipFill>
          <a:blip r:embed="rId3"/>
          <a:stretch>
            <a:fillRect/>
          </a:stretch>
        </p:blipFill>
        <p:spPr>
          <a:xfrm>
            <a:off x="4934" y="187287"/>
            <a:ext cx="12187066" cy="6858000"/>
          </a:xfrm>
          <a:prstGeom prst="rect">
            <a:avLst/>
          </a:prstGeom>
        </p:spPr>
      </p:pic>
      <p:sp>
        <p:nvSpPr>
          <p:cNvPr id="2" name="TextBox 1">
            <a:extLst>
              <a:ext uri="{FF2B5EF4-FFF2-40B4-BE49-F238E27FC236}">
                <a16:creationId xmlns:a16="http://schemas.microsoft.com/office/drawing/2014/main" id="{CB627CF8-78AF-3140-91AE-B0452B03F798}"/>
              </a:ext>
            </a:extLst>
          </p:cNvPr>
          <p:cNvSpPr txBox="1"/>
          <p:nvPr/>
        </p:nvSpPr>
        <p:spPr>
          <a:xfrm>
            <a:off x="2380477" y="1412509"/>
            <a:ext cx="7431037" cy="2699137"/>
          </a:xfrm>
          <a:prstGeom prst="rect">
            <a:avLst/>
          </a:prstGeom>
          <a:noFill/>
        </p:spPr>
        <p:txBody>
          <a:bodyPr wrap="square" rtlCol="0">
            <a:spAutoFit/>
          </a:bodyPr>
          <a:lstStyle/>
          <a:p>
            <a:pPr algn="ctr">
              <a:lnSpc>
                <a:spcPct val="80000"/>
              </a:lnSpc>
              <a:spcAft>
                <a:spcPts val="1800"/>
              </a:spcAft>
            </a:pPr>
            <a:r>
              <a:rPr lang="en-US" sz="7000" dirty="0">
                <a:solidFill>
                  <a:srgbClr val="270089"/>
                </a:solidFill>
                <a:latin typeface="Calibri" panose="020F0502020204030204" pitchFamily="34" charset="0"/>
              </a:rPr>
              <a:t>Decreasing your activity level means you won’t fall.</a:t>
            </a:r>
          </a:p>
        </p:txBody>
      </p:sp>
      <p:cxnSp>
        <p:nvCxnSpPr>
          <p:cNvPr id="6" name="Straight Connector 5">
            <a:extLst>
              <a:ext uri="{FF2B5EF4-FFF2-40B4-BE49-F238E27FC236}">
                <a16:creationId xmlns:a16="http://schemas.microsoft.com/office/drawing/2014/main" id="{E06E0B75-D14F-704C-9812-6C82D16F20A5}"/>
              </a:ext>
            </a:extLst>
          </p:cNvPr>
          <p:cNvCxnSpPr/>
          <p:nvPr/>
        </p:nvCxnSpPr>
        <p:spPr>
          <a:xfrm>
            <a:off x="2593038" y="4374504"/>
            <a:ext cx="7005917"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3D3B255-2FBE-7841-9824-89B033B0F905}"/>
              </a:ext>
            </a:extLst>
          </p:cNvPr>
          <p:cNvSpPr txBox="1"/>
          <p:nvPr/>
        </p:nvSpPr>
        <p:spPr>
          <a:xfrm>
            <a:off x="3839978" y="4660661"/>
            <a:ext cx="4512039" cy="784830"/>
          </a:xfrm>
          <a:prstGeom prst="rect">
            <a:avLst/>
          </a:prstGeom>
          <a:noFill/>
        </p:spPr>
        <p:txBody>
          <a:bodyPr wrap="square" rtlCol="0">
            <a:spAutoFit/>
          </a:bodyPr>
          <a:lstStyle/>
          <a:p>
            <a:pPr algn="ctr"/>
            <a:r>
              <a:rPr lang="en-US" sz="4500" dirty="0">
                <a:solidFill>
                  <a:srgbClr val="76777A"/>
                </a:solidFill>
                <a:latin typeface="Calibri" panose="020F0502020204030204" pitchFamily="34" charset="0"/>
              </a:rPr>
              <a:t>True or False?</a:t>
            </a:r>
          </a:p>
        </p:txBody>
      </p:sp>
    </p:spTree>
    <p:extLst>
      <p:ext uri="{BB962C8B-B14F-4D97-AF65-F5344CB8AC3E}">
        <p14:creationId xmlns:p14="http://schemas.microsoft.com/office/powerpoint/2010/main" val="4227663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D69DBE-CC9B-B340-AA55-B5F6AFFBC86B}"/>
              </a:ext>
            </a:extLst>
          </p:cNvPr>
          <p:cNvSpPr/>
          <p:nvPr/>
        </p:nvSpPr>
        <p:spPr>
          <a:xfrm>
            <a:off x="838200" y="496905"/>
            <a:ext cx="10515600" cy="5864190"/>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Title 6">
            <a:extLst>
              <a:ext uri="{FF2B5EF4-FFF2-40B4-BE49-F238E27FC236}">
                <a16:creationId xmlns:a16="http://schemas.microsoft.com/office/drawing/2014/main" id="{2D5052A3-A3DE-45EF-A758-D7027FD62B58}"/>
              </a:ext>
            </a:extLst>
          </p:cNvPr>
          <p:cNvSpPr>
            <a:spLocks noGrp="1"/>
          </p:cNvSpPr>
          <p:nvPr>
            <p:ph type="title"/>
          </p:nvPr>
        </p:nvSpPr>
        <p:spPr>
          <a:xfrm>
            <a:off x="1473765" y="528826"/>
            <a:ext cx="10515600" cy="1325563"/>
          </a:xfrm>
        </p:spPr>
        <p:txBody>
          <a:bodyPr/>
          <a:lstStyle/>
          <a:p>
            <a:r>
              <a:rPr lang="en-US" dirty="0">
                <a:solidFill>
                  <a:srgbClr val="7E57C5"/>
                </a:solidFill>
              </a:rPr>
              <a:t>Move Your Body</a:t>
            </a:r>
          </a:p>
        </p:txBody>
      </p:sp>
      <p:sp>
        <p:nvSpPr>
          <p:cNvPr id="11" name="Text Placeholder 3">
            <a:extLst>
              <a:ext uri="{FF2B5EF4-FFF2-40B4-BE49-F238E27FC236}">
                <a16:creationId xmlns:a16="http://schemas.microsoft.com/office/drawing/2014/main" id="{A7C8D1B8-4177-4129-93F7-87FA1E9CB199}"/>
              </a:ext>
            </a:extLst>
          </p:cNvPr>
          <p:cNvSpPr txBox="1">
            <a:spLocks/>
          </p:cNvSpPr>
          <p:nvPr/>
        </p:nvSpPr>
        <p:spPr>
          <a:xfrm>
            <a:off x="1473765" y="1680963"/>
            <a:ext cx="9654915" cy="43856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800" b="0" kern="1200">
                <a:solidFill>
                  <a:srgbClr val="13294B"/>
                </a:solidFill>
                <a:latin typeface="Red Hat Display" panose="02010503040201060303"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400" b="0" kern="1200">
                <a:solidFill>
                  <a:srgbClr val="13294B"/>
                </a:solidFill>
                <a:latin typeface="Red Hat Display" panose="02010503040201060303"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000" b="0" kern="1200">
                <a:solidFill>
                  <a:srgbClr val="13294B"/>
                </a:solidFill>
                <a:latin typeface="Red Hat Display" panose="02010503040201060303"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0" kern="1200">
                <a:solidFill>
                  <a:srgbClr val="13294B"/>
                </a:solidFill>
                <a:latin typeface="Red Hat Display" panose="02010503040201060303"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kern="1200">
                <a:solidFill>
                  <a:srgbClr val="13294B"/>
                </a:solidFill>
                <a:latin typeface="Red Hat Display" panose="02010503040201060303"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3225" indent="-403225">
              <a:spcAft>
                <a:spcPts val="1600"/>
              </a:spcAft>
              <a:buFont typeface="Wingdings" pitchFamily="2" charset="2"/>
              <a:buChar char="§"/>
            </a:pPr>
            <a:r>
              <a:rPr lang="en-US" altLang="en-US" sz="2800" dirty="0">
                <a:solidFill>
                  <a:srgbClr val="270089"/>
                </a:solidFill>
                <a:latin typeface="Calibri" panose="020F0502020204030204" pitchFamily="34" charset="0"/>
              </a:rPr>
              <a:t>Bodies change as we age and may experience balance problems and loss of muscle</a:t>
            </a:r>
          </a:p>
          <a:p>
            <a:pPr marL="403225" indent="-403225">
              <a:spcAft>
                <a:spcPts val="1600"/>
              </a:spcAft>
              <a:buFont typeface="Wingdings" pitchFamily="2" charset="2"/>
              <a:buChar char="§"/>
            </a:pPr>
            <a:r>
              <a:rPr lang="en-US" altLang="en-US" sz="2800" dirty="0">
                <a:solidFill>
                  <a:srgbClr val="270089"/>
                </a:solidFill>
                <a:latin typeface="Calibri" panose="020F0502020204030204" pitchFamily="34" charset="0"/>
              </a:rPr>
              <a:t>Moving your body can help prevent a fall</a:t>
            </a:r>
          </a:p>
          <a:p>
            <a:pPr marL="403225" lvl="1" indent="-403225">
              <a:spcBef>
                <a:spcPts val="1000"/>
              </a:spcBef>
              <a:spcAft>
                <a:spcPts val="1600"/>
              </a:spcAft>
              <a:buFont typeface="Wingdings" pitchFamily="2" charset="2"/>
              <a:buChar char="§"/>
            </a:pPr>
            <a:r>
              <a:rPr lang="en-US" altLang="en-US" sz="2800" dirty="0">
                <a:solidFill>
                  <a:srgbClr val="270089"/>
                </a:solidFill>
                <a:latin typeface="Calibri" panose="020F0502020204030204" pitchFamily="34" charset="0"/>
              </a:rPr>
              <a:t>30 minutes of exercise a day is recommended</a:t>
            </a:r>
          </a:p>
          <a:p>
            <a:pPr marL="403225" lvl="1" indent="-403225">
              <a:spcBef>
                <a:spcPts val="1000"/>
              </a:spcBef>
              <a:spcAft>
                <a:spcPts val="1600"/>
              </a:spcAft>
              <a:buFont typeface="Wingdings" pitchFamily="2" charset="2"/>
              <a:buChar char="§"/>
            </a:pPr>
            <a:r>
              <a:rPr lang="en-US" altLang="en-US" sz="2800" dirty="0">
                <a:solidFill>
                  <a:srgbClr val="270089"/>
                </a:solidFill>
                <a:latin typeface="Calibri" panose="020F0502020204030204" pitchFamily="34" charset="0"/>
              </a:rPr>
              <a:t>Break it into 10 to 15-minute blocks; it’s the daily total that matters</a:t>
            </a:r>
          </a:p>
          <a:p>
            <a:pPr marL="403225" lvl="1" indent="-403225">
              <a:spcBef>
                <a:spcPts val="1000"/>
              </a:spcBef>
              <a:spcAft>
                <a:spcPts val="1600"/>
              </a:spcAft>
              <a:buFont typeface="Wingdings" pitchFamily="2" charset="2"/>
              <a:buChar char="§"/>
            </a:pPr>
            <a:r>
              <a:rPr lang="en-US" altLang="en-US" sz="2800" dirty="0">
                <a:solidFill>
                  <a:srgbClr val="270089"/>
                </a:solidFill>
                <a:latin typeface="Calibri" panose="020F0502020204030204" pitchFamily="34" charset="0"/>
              </a:rPr>
              <a:t>Try an evidence-based program for fall prevention</a:t>
            </a:r>
          </a:p>
          <a:p>
            <a:pPr marL="403225" indent="-403225">
              <a:spcAft>
                <a:spcPts val="1600"/>
              </a:spcAft>
              <a:buFont typeface="Wingdings" pitchFamily="2" charset="2"/>
              <a:buChar char="§"/>
            </a:pPr>
            <a:endParaRPr lang="en-US" sz="2800" dirty="0">
              <a:solidFill>
                <a:srgbClr val="270089"/>
              </a:solidFill>
              <a:latin typeface="Calibri" panose="020F0502020204030204" pitchFamily="34" charset="0"/>
            </a:endParaRPr>
          </a:p>
        </p:txBody>
      </p:sp>
    </p:spTree>
    <p:extLst>
      <p:ext uri="{BB962C8B-B14F-4D97-AF65-F5344CB8AC3E}">
        <p14:creationId xmlns:p14="http://schemas.microsoft.com/office/powerpoint/2010/main" val="1272798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CB5342A-F9A6-CE4E-8753-3ADC6A6CA9A2}"/>
              </a:ext>
            </a:extLst>
          </p:cNvPr>
          <p:cNvPicPr>
            <a:picLocks noChangeAspect="1"/>
          </p:cNvPicPr>
          <p:nvPr/>
        </p:nvPicPr>
        <p:blipFill>
          <a:blip r:embed="rId3"/>
          <a:stretch>
            <a:fillRect/>
          </a:stretch>
        </p:blipFill>
        <p:spPr>
          <a:xfrm>
            <a:off x="4935134" y="836748"/>
            <a:ext cx="7117454" cy="5184504"/>
          </a:xfrm>
          <a:prstGeom prst="rect">
            <a:avLst/>
          </a:prstGeom>
        </p:spPr>
      </p:pic>
      <p:sp>
        <p:nvSpPr>
          <p:cNvPr id="2" name="TextBox 1">
            <a:extLst>
              <a:ext uri="{FF2B5EF4-FFF2-40B4-BE49-F238E27FC236}">
                <a16:creationId xmlns:a16="http://schemas.microsoft.com/office/drawing/2014/main" id="{ABFD7C37-B1A1-164B-916B-A32E2C4C6605}"/>
              </a:ext>
            </a:extLst>
          </p:cNvPr>
          <p:cNvSpPr txBox="1"/>
          <p:nvPr/>
        </p:nvSpPr>
        <p:spPr>
          <a:xfrm>
            <a:off x="694561" y="2307251"/>
            <a:ext cx="5203372" cy="3866081"/>
          </a:xfrm>
          <a:prstGeom prst="rect">
            <a:avLst/>
          </a:prstGeom>
          <a:noFill/>
        </p:spPr>
        <p:txBody>
          <a:bodyPr wrap="square" rtlCol="0">
            <a:noAutofit/>
          </a:bodyPr>
          <a:lstStyle/>
          <a:p>
            <a:pPr>
              <a:spcAft>
                <a:spcPts val="1800"/>
              </a:spcAft>
            </a:pPr>
            <a:r>
              <a:rPr lang="en-US" sz="3000" dirty="0">
                <a:solidFill>
                  <a:srgbClr val="13294B"/>
                </a:solidFill>
                <a:latin typeface="Calibri" panose="020F0502020204030204" pitchFamily="34" charset="0"/>
              </a:rPr>
              <a:t>Free or low-cost classes for Minnesotans to live well, get </a:t>
            </a:r>
            <a:br>
              <a:rPr lang="en-US" sz="3000" dirty="0">
                <a:solidFill>
                  <a:srgbClr val="13294B"/>
                </a:solidFill>
                <a:latin typeface="Calibri" panose="020F0502020204030204" pitchFamily="34" charset="0"/>
              </a:rPr>
            </a:br>
            <a:r>
              <a:rPr lang="en-US" sz="3000" dirty="0">
                <a:solidFill>
                  <a:srgbClr val="13294B"/>
                </a:solidFill>
                <a:latin typeface="Calibri" panose="020F0502020204030204" pitchFamily="34" charset="0"/>
              </a:rPr>
              <a:t>fit and prevent falls.</a:t>
            </a:r>
          </a:p>
          <a:p>
            <a:pPr marL="342900" indent="-342900">
              <a:spcAft>
                <a:spcPts val="1200"/>
              </a:spcAft>
              <a:buFont typeface="Wingdings" pitchFamily="2" charset="2"/>
              <a:buChar char="§"/>
            </a:pPr>
            <a:r>
              <a:rPr lang="en-US" sz="3000" dirty="0">
                <a:solidFill>
                  <a:srgbClr val="13294B"/>
                </a:solidFill>
                <a:latin typeface="Calibri" panose="020F0502020204030204" pitchFamily="34" charset="0"/>
              </a:rPr>
              <a:t>In-person and online</a:t>
            </a:r>
          </a:p>
          <a:p>
            <a:pPr marL="342900" indent="-342900">
              <a:spcAft>
                <a:spcPts val="1200"/>
              </a:spcAft>
              <a:buFont typeface="Wingdings" pitchFamily="2" charset="2"/>
              <a:buChar char="§"/>
            </a:pPr>
            <a:r>
              <a:rPr lang="en-US" sz="3000" u="sng" dirty="0">
                <a:latin typeface="Calibri" panose="020F0502020204030204" pitchFamily="34" charset="0"/>
                <a:hlinkClick r:id="rId4"/>
              </a:rPr>
              <a:t>yourjuniper.org</a:t>
            </a:r>
            <a:endParaRPr lang="en-US" sz="3000" u="sng" dirty="0">
              <a:latin typeface="Calibri" panose="020F0502020204030204" pitchFamily="34" charset="0"/>
            </a:endParaRPr>
          </a:p>
          <a:p>
            <a:pPr marL="342900" indent="-342900">
              <a:spcAft>
                <a:spcPts val="1200"/>
              </a:spcAft>
              <a:buFont typeface="Wingdings" pitchFamily="2" charset="2"/>
              <a:buChar char="§"/>
            </a:pPr>
            <a:r>
              <a:rPr lang="en-US" sz="3000" dirty="0">
                <a:latin typeface="Calibri" panose="020F0502020204030204" pitchFamily="34" charset="0"/>
              </a:rPr>
              <a:t>1-855-215-2174</a:t>
            </a:r>
          </a:p>
          <a:p>
            <a:pPr>
              <a:spcAft>
                <a:spcPts val="1200"/>
              </a:spcAft>
            </a:pPr>
            <a:endParaRPr lang="en-US" sz="3000" u="sng" dirty="0">
              <a:latin typeface="Calibri" panose="020F0502020204030204" pitchFamily="34" charset="0"/>
            </a:endParaRPr>
          </a:p>
        </p:txBody>
      </p:sp>
      <p:pic>
        <p:nvPicPr>
          <p:cNvPr id="6" name="Picture 5" descr="Logo, company name&#10;&#10;Description automatically generated">
            <a:extLst>
              <a:ext uri="{FF2B5EF4-FFF2-40B4-BE49-F238E27FC236}">
                <a16:creationId xmlns:a16="http://schemas.microsoft.com/office/drawing/2014/main" id="{78D8EDFB-36F4-934D-B0B0-30FACD809455}"/>
              </a:ext>
            </a:extLst>
          </p:cNvPr>
          <p:cNvPicPr>
            <a:picLocks noChangeAspect="1"/>
          </p:cNvPicPr>
          <p:nvPr/>
        </p:nvPicPr>
        <p:blipFill rotWithShape="1">
          <a:blip r:embed="rId5">
            <a:alphaModFix amt="89000"/>
          </a:blip>
          <a:srcRect l="18862" t="34009" r="20168" b="28195"/>
          <a:stretch/>
        </p:blipFill>
        <p:spPr>
          <a:xfrm>
            <a:off x="848500" y="317444"/>
            <a:ext cx="3995756" cy="1894115"/>
          </a:xfrm>
          <a:prstGeom prst="rect">
            <a:avLst/>
          </a:prstGeom>
          <a:ln>
            <a:noFill/>
          </a:ln>
        </p:spPr>
      </p:pic>
    </p:spTree>
    <p:extLst>
      <p:ext uri="{BB962C8B-B14F-4D97-AF65-F5344CB8AC3E}">
        <p14:creationId xmlns:p14="http://schemas.microsoft.com/office/powerpoint/2010/main" val="3632357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FD7C37-B1A1-164B-916B-A32E2C4C6605}"/>
              </a:ext>
            </a:extLst>
          </p:cNvPr>
          <p:cNvSpPr txBox="1"/>
          <p:nvPr/>
        </p:nvSpPr>
        <p:spPr>
          <a:xfrm>
            <a:off x="6855382" y="494377"/>
            <a:ext cx="4930162" cy="8679299"/>
          </a:xfrm>
          <a:prstGeom prst="rect">
            <a:avLst/>
          </a:prstGeom>
          <a:noFill/>
        </p:spPr>
        <p:txBody>
          <a:bodyPr wrap="square" rtlCol="0">
            <a:spAutoFit/>
          </a:bodyPr>
          <a:lstStyle/>
          <a:p>
            <a:pPr>
              <a:spcAft>
                <a:spcPts val="1800"/>
              </a:spcAft>
            </a:pPr>
            <a:r>
              <a:rPr lang="en-US" sz="3000" b="1" dirty="0">
                <a:solidFill>
                  <a:srgbClr val="7E57C5"/>
                </a:solidFill>
                <a:latin typeface="Calibri" panose="020F0502020204030204" pitchFamily="34" charset="0"/>
              </a:rPr>
              <a:t>A Matter of Balance</a:t>
            </a:r>
          </a:p>
          <a:p>
            <a:pPr marL="342900" indent="-342900">
              <a:spcAft>
                <a:spcPts val="1800"/>
              </a:spcAft>
              <a:buFont typeface="Wingdings" pitchFamily="2" charset="2"/>
              <a:buChar char="§"/>
            </a:pPr>
            <a:r>
              <a:rPr lang="en-US" sz="2000" dirty="0">
                <a:solidFill>
                  <a:srgbClr val="13294B"/>
                </a:solidFill>
                <a:latin typeface="Calibri" panose="020F0502020204030204" pitchFamily="34" charset="0"/>
              </a:rPr>
              <a:t>2 hours, once a week for 8 weeks</a:t>
            </a:r>
          </a:p>
          <a:p>
            <a:pPr marL="342900" indent="-342900">
              <a:spcAft>
                <a:spcPts val="1800"/>
              </a:spcAft>
              <a:buFont typeface="Wingdings" pitchFamily="2" charset="2"/>
              <a:buChar char="§"/>
            </a:pPr>
            <a:r>
              <a:rPr lang="en-US" sz="2000" dirty="0">
                <a:solidFill>
                  <a:srgbClr val="13294B"/>
                </a:solidFill>
                <a:latin typeface="Calibri" panose="020F0502020204030204" pitchFamily="34" charset="0"/>
              </a:rPr>
              <a:t>Address the fear of falling and learn practical solutions to fall prevention</a:t>
            </a:r>
          </a:p>
          <a:p>
            <a:pPr marL="342900" indent="-342900">
              <a:spcAft>
                <a:spcPts val="1800"/>
              </a:spcAft>
              <a:buFont typeface="Wingdings" pitchFamily="2" charset="2"/>
              <a:buChar char="§"/>
            </a:pPr>
            <a:r>
              <a:rPr lang="en-US" sz="2000" dirty="0">
                <a:solidFill>
                  <a:srgbClr val="13294B"/>
                </a:solidFill>
                <a:latin typeface="Calibri" panose="020F0502020204030204" pitchFamily="34" charset="0"/>
              </a:rPr>
              <a:t>Mix of lecture, discussion, exercise and activities</a:t>
            </a:r>
          </a:p>
          <a:p>
            <a:pPr>
              <a:spcAft>
                <a:spcPts val="1800"/>
              </a:spcAft>
            </a:pPr>
            <a:r>
              <a:rPr lang="en-US" sz="3000" b="1" dirty="0">
                <a:solidFill>
                  <a:srgbClr val="7E57C5"/>
                </a:solidFill>
                <a:latin typeface="Calibri" panose="020F0502020204030204" pitchFamily="34" charset="0"/>
              </a:rPr>
              <a:t>Stepping On</a:t>
            </a:r>
          </a:p>
          <a:p>
            <a:pPr marL="342900" indent="-342900">
              <a:spcAft>
                <a:spcPts val="1800"/>
              </a:spcAft>
              <a:buFont typeface="Wingdings" pitchFamily="2" charset="2"/>
              <a:buChar char="§"/>
            </a:pPr>
            <a:r>
              <a:rPr lang="en-US" sz="2000" dirty="0">
                <a:solidFill>
                  <a:srgbClr val="13294B"/>
                </a:solidFill>
                <a:latin typeface="Calibri" panose="020F0502020204030204" pitchFamily="34" charset="0"/>
              </a:rPr>
              <a:t>2 hours, once a week for 7 weeks</a:t>
            </a:r>
          </a:p>
          <a:p>
            <a:pPr marL="342900" indent="-342900">
              <a:spcAft>
                <a:spcPts val="1800"/>
              </a:spcAft>
              <a:buFont typeface="Wingdings" pitchFamily="2" charset="2"/>
              <a:buChar char="§"/>
            </a:pPr>
            <a:r>
              <a:rPr lang="en-US" sz="2000" dirty="0">
                <a:solidFill>
                  <a:srgbClr val="13294B"/>
                </a:solidFill>
                <a:latin typeface="Calibri" panose="020F0502020204030204" pitchFamily="34" charset="0"/>
              </a:rPr>
              <a:t>Identify individual fall risk related to vision, footwear, home hazards, and community safety</a:t>
            </a:r>
          </a:p>
          <a:p>
            <a:pPr marL="342900" indent="-342900">
              <a:spcAft>
                <a:spcPts val="1800"/>
              </a:spcAft>
              <a:buFont typeface="Wingdings" pitchFamily="2" charset="2"/>
              <a:buChar char="§"/>
            </a:pPr>
            <a:r>
              <a:rPr lang="en-US" sz="2000" dirty="0">
                <a:solidFill>
                  <a:srgbClr val="13294B"/>
                </a:solidFill>
                <a:latin typeface="Calibri" panose="020F0502020204030204" pitchFamily="34" charset="0"/>
              </a:rPr>
              <a:t>Mix of lecture, discussion, activities and exercise</a:t>
            </a:r>
          </a:p>
          <a:p>
            <a:pPr marL="342900" indent="-342900">
              <a:spcAft>
                <a:spcPts val="1800"/>
              </a:spcAft>
              <a:buFont typeface="Arial" panose="020B0604020202020204" pitchFamily="34" charset="0"/>
              <a:buChar char="•"/>
            </a:pPr>
            <a:endParaRPr lang="en-US" sz="2400" dirty="0">
              <a:solidFill>
                <a:srgbClr val="13294B"/>
              </a:solidFill>
              <a:latin typeface="Calibri" panose="020F0502020204030204" pitchFamily="34" charset="0"/>
            </a:endParaRPr>
          </a:p>
          <a:p>
            <a:pPr>
              <a:spcAft>
                <a:spcPts val="1800"/>
              </a:spcAft>
            </a:pPr>
            <a:endParaRPr lang="en-US" sz="2000" dirty="0">
              <a:solidFill>
                <a:srgbClr val="13294B"/>
              </a:solidFill>
              <a:latin typeface="Calibri" panose="020F0502020204030204" pitchFamily="34" charset="0"/>
            </a:endParaRPr>
          </a:p>
          <a:p>
            <a:br>
              <a:rPr lang="en-US" sz="2800" dirty="0">
                <a:latin typeface="Calibri" panose="020F0502020204030204" pitchFamily="34" charset="0"/>
              </a:rPr>
            </a:br>
            <a:endParaRPr lang="en-US" sz="2800" dirty="0">
              <a:latin typeface="Calibri" panose="020F0502020204030204" pitchFamily="34" charset="0"/>
            </a:endParaRPr>
          </a:p>
          <a:p>
            <a:endParaRPr lang="en-US" sz="2800" dirty="0">
              <a:latin typeface="Calibri" panose="020F0502020204030204" pitchFamily="34" charset="0"/>
            </a:endParaRPr>
          </a:p>
        </p:txBody>
      </p:sp>
      <p:sp>
        <p:nvSpPr>
          <p:cNvPr id="7" name="AutoShape 4">
            <a:extLst>
              <a:ext uri="{FF2B5EF4-FFF2-40B4-BE49-F238E27FC236}">
                <a16:creationId xmlns:a16="http://schemas.microsoft.com/office/drawing/2014/main" id="{2DE3A33E-666E-46D8-B5B4-447079FADEE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a:extLst>
              <a:ext uri="{FF2B5EF4-FFF2-40B4-BE49-F238E27FC236}">
                <a16:creationId xmlns:a16="http://schemas.microsoft.com/office/drawing/2014/main" id="{F46D091C-6AED-4F0A-AD6A-3FF4E008AF1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D28B2DC3-80B1-F145-BA6C-3754CBDA6767}"/>
              </a:ext>
            </a:extLst>
          </p:cNvPr>
          <p:cNvPicPr>
            <a:picLocks noChangeAspect="1"/>
          </p:cNvPicPr>
          <p:nvPr/>
        </p:nvPicPr>
        <p:blipFill>
          <a:blip r:embed="rId3"/>
          <a:stretch>
            <a:fillRect/>
          </a:stretch>
        </p:blipFill>
        <p:spPr>
          <a:xfrm>
            <a:off x="165757" y="152400"/>
            <a:ext cx="6082643" cy="6858000"/>
          </a:xfrm>
          <a:prstGeom prst="rect">
            <a:avLst/>
          </a:prstGeom>
        </p:spPr>
      </p:pic>
    </p:spTree>
    <p:extLst>
      <p:ext uri="{BB962C8B-B14F-4D97-AF65-F5344CB8AC3E}">
        <p14:creationId xmlns:p14="http://schemas.microsoft.com/office/powerpoint/2010/main" val="4084822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FD7C37-B1A1-164B-916B-A32E2C4C6605}"/>
              </a:ext>
            </a:extLst>
          </p:cNvPr>
          <p:cNvSpPr txBox="1"/>
          <p:nvPr/>
        </p:nvSpPr>
        <p:spPr>
          <a:xfrm>
            <a:off x="582144" y="330930"/>
            <a:ext cx="5209056" cy="8540800"/>
          </a:xfrm>
          <a:prstGeom prst="rect">
            <a:avLst/>
          </a:prstGeom>
          <a:noFill/>
        </p:spPr>
        <p:txBody>
          <a:bodyPr wrap="square" rtlCol="0">
            <a:spAutoFit/>
          </a:bodyPr>
          <a:lstStyle/>
          <a:p>
            <a:pPr>
              <a:spcAft>
                <a:spcPts val="1200"/>
              </a:spcAft>
            </a:pPr>
            <a:r>
              <a:rPr lang="en-US" sz="3000" b="1" dirty="0">
                <a:solidFill>
                  <a:srgbClr val="7E57C5"/>
                </a:solidFill>
                <a:latin typeface="Calibri" panose="020F0502020204030204" pitchFamily="34" charset="0"/>
              </a:rPr>
              <a:t>Tai Ji Quan: Moving for Better Balance</a:t>
            </a:r>
          </a:p>
          <a:p>
            <a:pPr marL="342900" indent="-342900">
              <a:spcAft>
                <a:spcPts val="600"/>
              </a:spcAft>
              <a:buFont typeface="Wingdings" pitchFamily="2" charset="2"/>
              <a:buChar char="§"/>
            </a:pPr>
            <a:r>
              <a:rPr lang="en-US" sz="2000" dirty="0">
                <a:solidFill>
                  <a:srgbClr val="13294B"/>
                </a:solidFill>
                <a:latin typeface="Calibri" panose="020F0502020204030204" pitchFamily="34" charset="0"/>
              </a:rPr>
              <a:t>1 hour, twice a week for 12 weeks or three times a week for 8 weeks</a:t>
            </a:r>
          </a:p>
          <a:p>
            <a:pPr marL="342900" indent="-342900">
              <a:spcAft>
                <a:spcPts val="600"/>
              </a:spcAft>
              <a:buFont typeface="Wingdings" pitchFamily="2" charset="2"/>
              <a:buChar char="§"/>
            </a:pPr>
            <a:r>
              <a:rPr lang="en-US" sz="2000" dirty="0">
                <a:solidFill>
                  <a:srgbClr val="13294B"/>
                </a:solidFill>
                <a:latin typeface="Calibri" panose="020F0502020204030204" pitchFamily="34" charset="0"/>
              </a:rPr>
              <a:t>Balance training program that uses Tai Ji forms and movements</a:t>
            </a:r>
          </a:p>
          <a:p>
            <a:pPr marL="342900" indent="-342900">
              <a:spcAft>
                <a:spcPts val="1800"/>
              </a:spcAft>
              <a:buFont typeface="Wingdings" pitchFamily="2" charset="2"/>
              <a:buChar char="§"/>
            </a:pPr>
            <a:r>
              <a:rPr lang="en-US" sz="2000" dirty="0">
                <a:solidFill>
                  <a:srgbClr val="13294B"/>
                </a:solidFill>
                <a:latin typeface="Calibri" panose="020F0502020204030204" pitchFamily="34" charset="0"/>
              </a:rPr>
              <a:t>No prior experience necessary, all ability levels welcome.</a:t>
            </a:r>
          </a:p>
          <a:p>
            <a:pPr>
              <a:spcAft>
                <a:spcPts val="1200"/>
              </a:spcAft>
            </a:pPr>
            <a:r>
              <a:rPr lang="en-US" sz="3000" b="1" dirty="0">
                <a:solidFill>
                  <a:srgbClr val="7E57C5"/>
                </a:solidFill>
                <a:latin typeface="Calibri" panose="020F0502020204030204" pitchFamily="34" charset="0"/>
              </a:rPr>
              <a:t>Stay Active &amp; Independent for Life (SAIL)</a:t>
            </a:r>
          </a:p>
          <a:p>
            <a:pPr marL="342900" indent="-342900">
              <a:spcAft>
                <a:spcPts val="600"/>
              </a:spcAft>
              <a:buFont typeface="Wingdings" pitchFamily="2" charset="2"/>
              <a:buChar char="§"/>
            </a:pPr>
            <a:r>
              <a:rPr lang="en-US" sz="2000" dirty="0">
                <a:solidFill>
                  <a:srgbClr val="13294B"/>
                </a:solidFill>
                <a:latin typeface="Calibri" panose="020F0502020204030204" pitchFamily="34" charset="0"/>
              </a:rPr>
              <a:t>1 hour, twice a week for 12 weeks or three times a week for 8 weeks</a:t>
            </a:r>
          </a:p>
          <a:p>
            <a:pPr marL="342900" indent="-342900">
              <a:spcAft>
                <a:spcPts val="600"/>
              </a:spcAft>
              <a:buFont typeface="Wingdings" pitchFamily="2" charset="2"/>
              <a:buChar char="§"/>
            </a:pPr>
            <a:r>
              <a:rPr lang="en-US" sz="2000" dirty="0">
                <a:solidFill>
                  <a:srgbClr val="13294B"/>
                </a:solidFill>
                <a:latin typeface="Calibri" panose="020F0502020204030204" pitchFamily="34" charset="0"/>
              </a:rPr>
              <a:t>Aerobic, strength and balance exercises</a:t>
            </a:r>
          </a:p>
          <a:p>
            <a:pPr marL="342900" indent="-342900">
              <a:spcAft>
                <a:spcPts val="1800"/>
              </a:spcAft>
              <a:buFont typeface="Wingdings" pitchFamily="2" charset="2"/>
              <a:buChar char="§"/>
            </a:pPr>
            <a:r>
              <a:rPr lang="en-US" sz="2000" dirty="0">
                <a:solidFill>
                  <a:srgbClr val="13294B"/>
                </a:solidFill>
                <a:latin typeface="Calibri" panose="020F0502020204030204" pitchFamily="34" charset="0"/>
              </a:rPr>
              <a:t>No prior experience necessary, all ability levels welcome.</a:t>
            </a:r>
          </a:p>
          <a:p>
            <a:pPr>
              <a:spcAft>
                <a:spcPts val="1800"/>
              </a:spcAft>
            </a:pPr>
            <a:endParaRPr lang="en-US" sz="2000" dirty="0">
              <a:solidFill>
                <a:srgbClr val="13294B"/>
              </a:solidFill>
              <a:latin typeface="Calibri" panose="020F0502020204030204" pitchFamily="34" charset="0"/>
            </a:endParaRPr>
          </a:p>
          <a:p>
            <a:br>
              <a:rPr lang="en-US" sz="2800" dirty="0">
                <a:latin typeface="Calibri" panose="020F0502020204030204" pitchFamily="34" charset="0"/>
              </a:rPr>
            </a:br>
            <a:endParaRPr lang="en-US" sz="2800" dirty="0">
              <a:latin typeface="Calibri" panose="020F0502020204030204" pitchFamily="34" charset="0"/>
            </a:endParaRPr>
          </a:p>
          <a:p>
            <a:endParaRPr lang="en-US" sz="2800" dirty="0">
              <a:latin typeface="Calibri" panose="020F0502020204030204" pitchFamily="34" charset="0"/>
            </a:endParaRPr>
          </a:p>
        </p:txBody>
      </p:sp>
      <p:sp>
        <p:nvSpPr>
          <p:cNvPr id="7" name="AutoShape 4">
            <a:extLst>
              <a:ext uri="{FF2B5EF4-FFF2-40B4-BE49-F238E27FC236}">
                <a16:creationId xmlns:a16="http://schemas.microsoft.com/office/drawing/2014/main" id="{2DE3A33E-666E-46D8-B5B4-447079FADEE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a:extLst>
              <a:ext uri="{FF2B5EF4-FFF2-40B4-BE49-F238E27FC236}">
                <a16:creationId xmlns:a16="http://schemas.microsoft.com/office/drawing/2014/main" id="{F46D091C-6AED-4F0A-AD6A-3FF4E008AF1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AB824486-8C6E-5249-98B9-04DDA48F7A7B}"/>
              </a:ext>
            </a:extLst>
          </p:cNvPr>
          <p:cNvPicPr>
            <a:picLocks noChangeAspect="1"/>
          </p:cNvPicPr>
          <p:nvPr/>
        </p:nvPicPr>
        <p:blipFill>
          <a:blip r:embed="rId3"/>
          <a:stretch>
            <a:fillRect/>
          </a:stretch>
        </p:blipFill>
        <p:spPr>
          <a:xfrm>
            <a:off x="6119346" y="1175299"/>
            <a:ext cx="6072654" cy="4087817"/>
          </a:xfrm>
          <a:prstGeom prst="rect">
            <a:avLst/>
          </a:prstGeom>
        </p:spPr>
      </p:pic>
    </p:spTree>
    <p:extLst>
      <p:ext uri="{BB962C8B-B14F-4D97-AF65-F5344CB8AC3E}">
        <p14:creationId xmlns:p14="http://schemas.microsoft.com/office/powerpoint/2010/main" val="1562296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74FFFA-DF22-484B-9A51-FF9CD44C24A1}"/>
              </a:ext>
            </a:extLst>
          </p:cNvPr>
          <p:cNvSpPr/>
          <p:nvPr/>
        </p:nvSpPr>
        <p:spPr>
          <a:xfrm>
            <a:off x="838200" y="496905"/>
            <a:ext cx="10515600" cy="5864190"/>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 name="Title 1">
            <a:extLst>
              <a:ext uri="{FF2B5EF4-FFF2-40B4-BE49-F238E27FC236}">
                <a16:creationId xmlns:a16="http://schemas.microsoft.com/office/drawing/2014/main" id="{A62D338C-F754-46BF-B881-DA5C279F64C2}"/>
              </a:ext>
            </a:extLst>
          </p:cNvPr>
          <p:cNvSpPr>
            <a:spLocks noGrp="1"/>
          </p:cNvSpPr>
          <p:nvPr>
            <p:ph type="title"/>
          </p:nvPr>
        </p:nvSpPr>
        <p:spPr>
          <a:xfrm>
            <a:off x="1424065" y="1056376"/>
            <a:ext cx="10079636" cy="761298"/>
          </a:xfrm>
        </p:spPr>
        <p:txBody>
          <a:bodyPr/>
          <a:lstStyle/>
          <a:p>
            <a:r>
              <a:rPr lang="en-US" dirty="0">
                <a:solidFill>
                  <a:srgbClr val="270089"/>
                </a:solidFill>
              </a:rPr>
              <a:t>Other Fall Prevention Tactics</a:t>
            </a:r>
          </a:p>
        </p:txBody>
      </p:sp>
      <p:sp>
        <p:nvSpPr>
          <p:cNvPr id="3" name="Text Placeholder 3">
            <a:extLst>
              <a:ext uri="{FF2B5EF4-FFF2-40B4-BE49-F238E27FC236}">
                <a16:creationId xmlns:a16="http://schemas.microsoft.com/office/drawing/2014/main" id="{E2815603-8142-48C8-B9BC-A86A8B0B685A}"/>
              </a:ext>
            </a:extLst>
          </p:cNvPr>
          <p:cNvSpPr txBox="1">
            <a:spLocks/>
          </p:cNvSpPr>
          <p:nvPr/>
        </p:nvSpPr>
        <p:spPr>
          <a:xfrm>
            <a:off x="1424065" y="2069081"/>
            <a:ext cx="10079636" cy="40826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800" b="0" kern="1200">
                <a:solidFill>
                  <a:srgbClr val="13294B"/>
                </a:solidFill>
                <a:latin typeface="Red Hat Display" panose="02010503040201060303"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400" b="0" kern="1200">
                <a:solidFill>
                  <a:srgbClr val="13294B"/>
                </a:solidFill>
                <a:latin typeface="Red Hat Display" panose="02010503040201060303"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000" b="0" kern="1200">
                <a:solidFill>
                  <a:srgbClr val="13294B"/>
                </a:solidFill>
                <a:latin typeface="Red Hat Display" panose="02010503040201060303"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0" kern="1200">
                <a:solidFill>
                  <a:srgbClr val="13294B"/>
                </a:solidFill>
                <a:latin typeface="Red Hat Display" panose="02010503040201060303"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kern="1200">
                <a:solidFill>
                  <a:srgbClr val="13294B"/>
                </a:solidFill>
                <a:latin typeface="Red Hat Display" panose="02010503040201060303"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indent="-461963">
              <a:spcAft>
                <a:spcPts val="2000"/>
              </a:spcAft>
              <a:buFont typeface="Wingdings" pitchFamily="2" charset="2"/>
              <a:buChar char="§"/>
            </a:pPr>
            <a:r>
              <a:rPr lang="en-US" sz="2400" b="1" dirty="0">
                <a:solidFill>
                  <a:srgbClr val="270089"/>
                </a:solidFill>
                <a:latin typeface="Calibri" panose="020F0502020204030204" pitchFamily="34" charset="0"/>
              </a:rPr>
              <a:t>Get your vision checked every year</a:t>
            </a:r>
            <a:br>
              <a:rPr lang="en-US" sz="2400" dirty="0">
                <a:solidFill>
                  <a:srgbClr val="270089"/>
                </a:solidFill>
                <a:latin typeface="Calibri" panose="020F0502020204030204" pitchFamily="34" charset="0"/>
              </a:rPr>
            </a:br>
            <a:r>
              <a:rPr lang="en-US" sz="2400" dirty="0">
                <a:solidFill>
                  <a:srgbClr val="270089"/>
                </a:solidFill>
                <a:latin typeface="Calibri" panose="020F0502020204030204" pitchFamily="34" charset="0"/>
              </a:rPr>
              <a:t>Changes happen gradually, catch them before they become a problem</a:t>
            </a:r>
          </a:p>
          <a:p>
            <a:pPr marL="461963" indent="-461963">
              <a:spcBef>
                <a:spcPts val="0"/>
              </a:spcBef>
              <a:spcAft>
                <a:spcPts val="2000"/>
              </a:spcAft>
              <a:buFont typeface="Wingdings" pitchFamily="2" charset="2"/>
              <a:buChar char="§"/>
            </a:pPr>
            <a:r>
              <a:rPr lang="en-US" sz="2400" b="1" dirty="0">
                <a:solidFill>
                  <a:srgbClr val="270089"/>
                </a:solidFill>
                <a:latin typeface="Calibri" panose="020F0502020204030204" pitchFamily="34" charset="0"/>
              </a:rPr>
              <a:t>Check with your pharmacist for medication side effects</a:t>
            </a:r>
            <a:br>
              <a:rPr lang="en-US" sz="2400" dirty="0">
                <a:solidFill>
                  <a:srgbClr val="270089"/>
                </a:solidFill>
                <a:latin typeface="Calibri" panose="020F0502020204030204" pitchFamily="34" charset="0"/>
              </a:rPr>
            </a:br>
            <a:r>
              <a:rPr lang="en-US" sz="2400" dirty="0">
                <a:solidFill>
                  <a:srgbClr val="270089"/>
                </a:solidFill>
                <a:latin typeface="Calibri" panose="020F0502020204030204" pitchFamily="34" charset="0"/>
              </a:rPr>
              <a:t>Taking 4+ medications increases the change of side effects</a:t>
            </a:r>
          </a:p>
          <a:p>
            <a:pPr marL="461963" indent="-461963">
              <a:spcBef>
                <a:spcPts val="0"/>
              </a:spcBef>
              <a:spcAft>
                <a:spcPts val="2000"/>
              </a:spcAft>
              <a:buFont typeface="Wingdings" pitchFamily="2" charset="2"/>
              <a:buChar char="§"/>
            </a:pPr>
            <a:r>
              <a:rPr lang="en-US" sz="2400" b="1" dirty="0">
                <a:solidFill>
                  <a:srgbClr val="270089"/>
                </a:solidFill>
                <a:latin typeface="Calibri" panose="020F0502020204030204" pitchFamily="34" charset="0"/>
              </a:rPr>
              <a:t>Take care of your feet</a:t>
            </a:r>
            <a:br>
              <a:rPr lang="en-US" sz="2400" b="1" dirty="0">
                <a:solidFill>
                  <a:srgbClr val="270089"/>
                </a:solidFill>
                <a:latin typeface="Calibri" panose="020F0502020204030204" pitchFamily="34" charset="0"/>
              </a:rPr>
            </a:br>
            <a:r>
              <a:rPr lang="en-US" sz="2400" dirty="0">
                <a:solidFill>
                  <a:srgbClr val="270089"/>
                </a:solidFill>
                <a:latin typeface="Calibri" panose="020F0502020204030204" pitchFamily="34" charset="0"/>
              </a:rPr>
              <a:t>1 in 3 older adults experience foot pain*</a:t>
            </a:r>
            <a:br>
              <a:rPr lang="en-US" sz="2400" dirty="0">
                <a:solidFill>
                  <a:srgbClr val="270089"/>
                </a:solidFill>
                <a:latin typeface="Calibri" panose="020F0502020204030204" pitchFamily="34" charset="0"/>
              </a:rPr>
            </a:br>
            <a:r>
              <a:rPr lang="en-US" sz="2400" dirty="0">
                <a:solidFill>
                  <a:srgbClr val="270089"/>
                </a:solidFill>
                <a:latin typeface="Calibri" panose="020F0502020204030204" pitchFamily="34" charset="0"/>
              </a:rPr>
              <a:t>Some conditions can cause foot numbness</a:t>
            </a:r>
          </a:p>
          <a:p>
            <a:pPr marL="0" indent="0">
              <a:spcAft>
                <a:spcPts val="1600"/>
              </a:spcAft>
              <a:buNone/>
            </a:pPr>
            <a:r>
              <a:rPr lang="en-US" sz="2400" dirty="0">
                <a:solidFill>
                  <a:srgbClr val="270089"/>
                </a:solidFill>
                <a:latin typeface="Calibri" panose="020F0502020204030204" pitchFamily="34" charset="0"/>
              </a:rPr>
              <a:t>*Source: </a:t>
            </a:r>
            <a:r>
              <a:rPr lang="en-US" sz="2400" dirty="0">
                <a:solidFill>
                  <a:srgbClr val="270089"/>
                </a:solidFill>
                <a:latin typeface="Calibri" panose="020F0502020204030204" pitchFamily="34" charset="0"/>
                <a:hlinkClick r:id="rId3">
                  <a:extLst>
                    <a:ext uri="{A12FA001-AC4F-418D-AE19-62706E023703}">
                      <ahyp:hlinkClr xmlns:ahyp="http://schemas.microsoft.com/office/drawing/2018/hyperlinkcolor" val="tx"/>
                    </a:ext>
                  </a:extLst>
                </a:hlinkClick>
              </a:rPr>
              <a:t>J Foot Ankle Research</a:t>
            </a:r>
            <a:endParaRPr lang="en-US" sz="2400" dirty="0">
              <a:solidFill>
                <a:srgbClr val="270089"/>
              </a:solidFill>
              <a:latin typeface="Calibri" panose="020F0502020204030204" pitchFamily="34" charset="0"/>
            </a:endParaRPr>
          </a:p>
          <a:p>
            <a:pPr marL="800100" lvl="1" indent="-342900">
              <a:spcAft>
                <a:spcPts val="1600"/>
              </a:spcAft>
            </a:pPr>
            <a:endParaRPr lang="en-US" sz="2400" dirty="0">
              <a:solidFill>
                <a:srgbClr val="270089"/>
              </a:solidFill>
              <a:latin typeface="Calibri" panose="020F0502020204030204" pitchFamily="34" charset="0"/>
            </a:endParaRPr>
          </a:p>
          <a:p>
            <a:pPr marL="342900" indent="-342900">
              <a:spcAft>
                <a:spcPts val="1600"/>
              </a:spcAft>
            </a:pPr>
            <a:endParaRPr lang="en-US" sz="2400" dirty="0">
              <a:solidFill>
                <a:srgbClr val="270089"/>
              </a:solidFill>
              <a:latin typeface="Calibri" panose="020F0502020204030204" pitchFamily="34" charset="0"/>
            </a:endParaRPr>
          </a:p>
          <a:p>
            <a:pPr>
              <a:spcAft>
                <a:spcPts val="1600"/>
              </a:spcAft>
            </a:pPr>
            <a:endParaRPr lang="en-US" sz="2400" dirty="0">
              <a:solidFill>
                <a:srgbClr val="270089"/>
              </a:solidFill>
              <a:latin typeface="Calibri" panose="020F0502020204030204" pitchFamily="34" charset="0"/>
            </a:endParaRPr>
          </a:p>
        </p:txBody>
      </p:sp>
    </p:spTree>
    <p:extLst>
      <p:ext uri="{BB962C8B-B14F-4D97-AF65-F5344CB8AC3E}">
        <p14:creationId xmlns:p14="http://schemas.microsoft.com/office/powerpoint/2010/main" val="2485301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E38AB0-E096-7745-B36E-367317339437}"/>
              </a:ext>
            </a:extLst>
          </p:cNvPr>
          <p:cNvPicPr>
            <a:picLocks noChangeAspect="1"/>
          </p:cNvPicPr>
          <p:nvPr/>
        </p:nvPicPr>
        <p:blipFill>
          <a:blip r:embed="rId3"/>
          <a:stretch>
            <a:fillRect/>
          </a:stretch>
        </p:blipFill>
        <p:spPr>
          <a:xfrm>
            <a:off x="3760500" y="480850"/>
            <a:ext cx="4453591" cy="2302280"/>
          </a:xfrm>
          <a:prstGeom prst="rect">
            <a:avLst/>
          </a:prstGeom>
        </p:spPr>
      </p:pic>
      <p:sp>
        <p:nvSpPr>
          <p:cNvPr id="2" name="TextBox 1">
            <a:extLst>
              <a:ext uri="{FF2B5EF4-FFF2-40B4-BE49-F238E27FC236}">
                <a16:creationId xmlns:a16="http://schemas.microsoft.com/office/drawing/2014/main" id="{CC75C9D5-164A-694C-8C77-A2E73126747E}"/>
              </a:ext>
            </a:extLst>
          </p:cNvPr>
          <p:cNvSpPr txBox="1"/>
          <p:nvPr/>
        </p:nvSpPr>
        <p:spPr>
          <a:xfrm>
            <a:off x="1787435" y="2706184"/>
            <a:ext cx="8399721" cy="2585323"/>
          </a:xfrm>
          <a:prstGeom prst="rect">
            <a:avLst/>
          </a:prstGeom>
          <a:noFill/>
        </p:spPr>
        <p:txBody>
          <a:bodyPr wrap="square" rtlCol="0">
            <a:spAutoFit/>
          </a:bodyPr>
          <a:lstStyle/>
          <a:p>
            <a:pPr algn="ctr"/>
            <a:r>
              <a:rPr lang="en-US" dirty="0"/>
              <a:t>The </a:t>
            </a:r>
            <a:r>
              <a:rPr lang="en-US" b="1" dirty="0"/>
              <a:t>NO|FALLS Minnesota Campaign</a:t>
            </a:r>
            <a:r>
              <a:rPr lang="en-US" dirty="0"/>
              <a:t> is a multi-organizational </a:t>
            </a:r>
            <a:br>
              <a:rPr lang="en-US" dirty="0"/>
            </a:br>
            <a:r>
              <a:rPr lang="en-US" dirty="0"/>
              <a:t>collaboration led by Juniper. </a:t>
            </a:r>
          </a:p>
          <a:p>
            <a:pPr algn="ctr"/>
            <a:endParaRPr lang="en-US" dirty="0"/>
          </a:p>
          <a:p>
            <a:pPr algn="ctr"/>
            <a:r>
              <a:rPr lang="en-US" dirty="0"/>
              <a:t>The collaboration includes the </a:t>
            </a:r>
            <a:br>
              <a:rPr lang="en-US" dirty="0"/>
            </a:br>
            <a:r>
              <a:rPr lang="en-US" b="1" dirty="0"/>
              <a:t>Minnesota Department of Health</a:t>
            </a:r>
            <a:r>
              <a:rPr lang="en-US" dirty="0"/>
              <a:t>, </a:t>
            </a:r>
            <a:r>
              <a:rPr lang="en-US" b="1" dirty="0"/>
              <a:t>Minnesota Board on Aging</a:t>
            </a:r>
            <a:r>
              <a:rPr lang="en-US" dirty="0"/>
              <a:t>, </a:t>
            </a:r>
            <a:br>
              <a:rPr lang="en-US" dirty="0"/>
            </a:br>
            <a:r>
              <a:rPr lang="en-US" b="1" dirty="0"/>
              <a:t>Minnesota State Fire Marshal, Minnesota Association of Area Agencies on Aging</a:t>
            </a:r>
            <a:r>
              <a:rPr lang="en-US" dirty="0"/>
              <a:t> and Juniper program providers in 16 regional healthcare providers and </a:t>
            </a:r>
            <a:br>
              <a:rPr lang="en-US" dirty="0"/>
            </a:br>
            <a:r>
              <a:rPr lang="en-US" dirty="0"/>
              <a:t>86 community-based program providers.</a:t>
            </a:r>
          </a:p>
          <a:p>
            <a:pPr algn="ctr"/>
            <a:endParaRPr lang="en-US" dirty="0"/>
          </a:p>
        </p:txBody>
      </p:sp>
      <p:pic>
        <p:nvPicPr>
          <p:cNvPr id="4" name="Picture 3">
            <a:extLst>
              <a:ext uri="{FF2B5EF4-FFF2-40B4-BE49-F238E27FC236}">
                <a16:creationId xmlns:a16="http://schemas.microsoft.com/office/drawing/2014/main" id="{A96EFF63-42FD-3340-92AE-AEE80449DAA7}"/>
              </a:ext>
            </a:extLst>
          </p:cNvPr>
          <p:cNvPicPr>
            <a:picLocks noChangeAspect="1"/>
          </p:cNvPicPr>
          <p:nvPr/>
        </p:nvPicPr>
        <p:blipFill>
          <a:blip r:embed="rId4"/>
          <a:stretch>
            <a:fillRect/>
          </a:stretch>
        </p:blipFill>
        <p:spPr>
          <a:xfrm>
            <a:off x="721570" y="5350060"/>
            <a:ext cx="2592463" cy="1067231"/>
          </a:xfrm>
          <a:prstGeom prst="rect">
            <a:avLst/>
          </a:prstGeom>
        </p:spPr>
      </p:pic>
      <p:pic>
        <p:nvPicPr>
          <p:cNvPr id="6" name="Picture 5">
            <a:extLst>
              <a:ext uri="{FF2B5EF4-FFF2-40B4-BE49-F238E27FC236}">
                <a16:creationId xmlns:a16="http://schemas.microsoft.com/office/drawing/2014/main" id="{16AADAC2-367D-954D-946F-FF426E9128C8}"/>
              </a:ext>
            </a:extLst>
          </p:cNvPr>
          <p:cNvPicPr>
            <a:picLocks noChangeAspect="1"/>
          </p:cNvPicPr>
          <p:nvPr/>
        </p:nvPicPr>
        <p:blipFill>
          <a:blip r:embed="rId5"/>
          <a:stretch>
            <a:fillRect/>
          </a:stretch>
        </p:blipFill>
        <p:spPr>
          <a:xfrm>
            <a:off x="4186316" y="5587083"/>
            <a:ext cx="4286340" cy="476260"/>
          </a:xfrm>
          <a:prstGeom prst="rect">
            <a:avLst/>
          </a:prstGeom>
        </p:spPr>
      </p:pic>
      <p:pic>
        <p:nvPicPr>
          <p:cNvPr id="8" name="Picture 7">
            <a:extLst>
              <a:ext uri="{FF2B5EF4-FFF2-40B4-BE49-F238E27FC236}">
                <a16:creationId xmlns:a16="http://schemas.microsoft.com/office/drawing/2014/main" id="{299282B6-CBA7-F14B-BAC1-EB6CAE244A4A}"/>
              </a:ext>
            </a:extLst>
          </p:cNvPr>
          <p:cNvPicPr>
            <a:picLocks noChangeAspect="1"/>
          </p:cNvPicPr>
          <p:nvPr/>
        </p:nvPicPr>
        <p:blipFill>
          <a:blip r:embed="rId6"/>
          <a:stretch>
            <a:fillRect/>
          </a:stretch>
        </p:blipFill>
        <p:spPr>
          <a:xfrm>
            <a:off x="9101821" y="5031782"/>
            <a:ext cx="2368609" cy="1385509"/>
          </a:xfrm>
          <a:prstGeom prst="rect">
            <a:avLst/>
          </a:prstGeom>
        </p:spPr>
      </p:pic>
    </p:spTree>
    <p:extLst>
      <p:ext uri="{BB962C8B-B14F-4D97-AF65-F5344CB8AC3E}">
        <p14:creationId xmlns:p14="http://schemas.microsoft.com/office/powerpoint/2010/main" val="2684234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8EC2574-8E5F-C040-BD7D-FA0D720F981C}"/>
              </a:ext>
            </a:extLst>
          </p:cNvPr>
          <p:cNvSpPr/>
          <p:nvPr/>
        </p:nvSpPr>
        <p:spPr>
          <a:xfrm>
            <a:off x="0" y="0"/>
            <a:ext cx="4378553"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47E00"/>
              </a:solidFill>
            </a:endParaRPr>
          </a:p>
        </p:txBody>
      </p:sp>
      <p:sp>
        <p:nvSpPr>
          <p:cNvPr id="2" name="Title 1">
            <a:extLst>
              <a:ext uri="{FF2B5EF4-FFF2-40B4-BE49-F238E27FC236}">
                <a16:creationId xmlns:a16="http://schemas.microsoft.com/office/drawing/2014/main" id="{A62D338C-F754-46BF-B881-DA5C279F64C2}"/>
              </a:ext>
            </a:extLst>
          </p:cNvPr>
          <p:cNvSpPr>
            <a:spLocks noGrp="1"/>
          </p:cNvSpPr>
          <p:nvPr>
            <p:ph type="title"/>
          </p:nvPr>
        </p:nvSpPr>
        <p:spPr>
          <a:xfrm>
            <a:off x="838199" y="781665"/>
            <a:ext cx="2702153" cy="1325563"/>
          </a:xfrm>
        </p:spPr>
        <p:txBody>
          <a:bodyPr/>
          <a:lstStyle/>
          <a:p>
            <a:pPr algn="ctr"/>
            <a:r>
              <a:rPr lang="en-US" dirty="0"/>
              <a:t>Activity</a:t>
            </a:r>
          </a:p>
        </p:txBody>
      </p:sp>
      <p:sp>
        <p:nvSpPr>
          <p:cNvPr id="3" name="Text Placeholder 3">
            <a:extLst>
              <a:ext uri="{FF2B5EF4-FFF2-40B4-BE49-F238E27FC236}">
                <a16:creationId xmlns:a16="http://schemas.microsoft.com/office/drawing/2014/main" id="{E2815603-8142-48C8-B9BC-A86A8B0B685A}"/>
              </a:ext>
            </a:extLst>
          </p:cNvPr>
          <p:cNvSpPr txBox="1">
            <a:spLocks/>
          </p:cNvSpPr>
          <p:nvPr/>
        </p:nvSpPr>
        <p:spPr>
          <a:xfrm>
            <a:off x="838200" y="2353456"/>
            <a:ext cx="2702153" cy="23973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800" b="0" kern="1200">
                <a:solidFill>
                  <a:srgbClr val="13294B"/>
                </a:solidFill>
                <a:latin typeface="Red Hat Display" panose="02010503040201060303"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400" b="0" kern="1200">
                <a:solidFill>
                  <a:srgbClr val="13294B"/>
                </a:solidFill>
                <a:latin typeface="Red Hat Display" panose="02010503040201060303"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000" b="0" kern="1200">
                <a:solidFill>
                  <a:srgbClr val="13294B"/>
                </a:solidFill>
                <a:latin typeface="Red Hat Display" panose="02010503040201060303"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0" kern="1200">
                <a:solidFill>
                  <a:srgbClr val="13294B"/>
                </a:solidFill>
                <a:latin typeface="Red Hat Display" panose="02010503040201060303"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kern="1200">
                <a:solidFill>
                  <a:srgbClr val="13294B"/>
                </a:solidFill>
                <a:latin typeface="Red Hat Display" panose="02010503040201060303"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600"/>
              </a:spcAft>
              <a:buNone/>
            </a:pPr>
            <a:r>
              <a:rPr lang="en-US" sz="3000" dirty="0">
                <a:solidFill>
                  <a:schemeClr val="bg1"/>
                </a:solidFill>
                <a:latin typeface="Calibri" panose="020F0502020204030204" pitchFamily="34" charset="0"/>
              </a:rPr>
              <a:t>What </a:t>
            </a:r>
            <a:br>
              <a:rPr lang="en-US" sz="3000" dirty="0">
                <a:solidFill>
                  <a:schemeClr val="bg1"/>
                </a:solidFill>
                <a:latin typeface="Calibri" panose="020F0502020204030204" pitchFamily="34" charset="0"/>
              </a:rPr>
            </a:br>
            <a:r>
              <a:rPr lang="en-US" sz="3000" b="1" dirty="0">
                <a:solidFill>
                  <a:schemeClr val="bg1"/>
                </a:solidFill>
                <a:latin typeface="Calibri" panose="020F0502020204030204" pitchFamily="34" charset="0"/>
              </a:rPr>
              <a:t>fall hazards </a:t>
            </a:r>
            <a:br>
              <a:rPr lang="en-US" sz="3000" b="1" dirty="0">
                <a:solidFill>
                  <a:schemeClr val="bg1"/>
                </a:solidFill>
                <a:latin typeface="Calibri" panose="020F0502020204030204" pitchFamily="34" charset="0"/>
              </a:rPr>
            </a:br>
            <a:r>
              <a:rPr lang="en-US" sz="3000" dirty="0">
                <a:solidFill>
                  <a:schemeClr val="bg1"/>
                </a:solidFill>
                <a:latin typeface="Calibri" panose="020F0502020204030204" pitchFamily="34" charset="0"/>
              </a:rPr>
              <a:t>do you see in this image?</a:t>
            </a:r>
          </a:p>
          <a:p>
            <a:pPr>
              <a:spcAft>
                <a:spcPts val="1600"/>
              </a:spcAft>
            </a:pPr>
            <a:endParaRPr lang="en-US" sz="3000" dirty="0">
              <a:solidFill>
                <a:schemeClr val="bg1"/>
              </a:solidFill>
              <a:latin typeface="Calibri" panose="020F0502020204030204" pitchFamily="34" charset="0"/>
            </a:endParaRPr>
          </a:p>
        </p:txBody>
      </p:sp>
      <p:pic>
        <p:nvPicPr>
          <p:cNvPr id="4" name="Picture 2" descr="https://s-media-cache-ak0.pinimg.com/736x/38/15/b1/3815b1ddee8df2ca218d8114549705cb.jpg">
            <a:extLst>
              <a:ext uri="{FF2B5EF4-FFF2-40B4-BE49-F238E27FC236}">
                <a16:creationId xmlns:a16="http://schemas.microsoft.com/office/drawing/2014/main" id="{2C4EEA7B-9F64-4D20-AD20-C98A071C7E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8553" y="0"/>
            <a:ext cx="781344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165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627B98-2E70-2F40-A542-FF35851BAC12}"/>
              </a:ext>
            </a:extLst>
          </p:cNvPr>
          <p:cNvPicPr>
            <a:picLocks noChangeAspect="1"/>
          </p:cNvPicPr>
          <p:nvPr/>
        </p:nvPicPr>
        <p:blipFill>
          <a:blip r:embed="rId3"/>
          <a:stretch>
            <a:fillRect/>
          </a:stretch>
        </p:blipFill>
        <p:spPr>
          <a:xfrm>
            <a:off x="2467" y="0"/>
            <a:ext cx="12187066" cy="6858000"/>
          </a:xfrm>
          <a:prstGeom prst="rect">
            <a:avLst/>
          </a:prstGeom>
        </p:spPr>
      </p:pic>
      <p:sp>
        <p:nvSpPr>
          <p:cNvPr id="2" name="Title 1">
            <a:extLst>
              <a:ext uri="{FF2B5EF4-FFF2-40B4-BE49-F238E27FC236}">
                <a16:creationId xmlns:a16="http://schemas.microsoft.com/office/drawing/2014/main" id="{46E31A8B-0495-E644-8DED-F55595AE54FA}"/>
              </a:ext>
            </a:extLst>
          </p:cNvPr>
          <p:cNvSpPr txBox="1">
            <a:spLocks/>
          </p:cNvSpPr>
          <p:nvPr/>
        </p:nvSpPr>
        <p:spPr>
          <a:xfrm>
            <a:off x="1057274" y="1048871"/>
            <a:ext cx="10836930" cy="1040932"/>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Red Hat Display" panose="02010503040201060303" pitchFamily="2" charset="77"/>
                <a:ea typeface="+mj-ea"/>
                <a:cs typeface="+mj-cs"/>
              </a:defRPr>
            </a:lvl1pPr>
          </a:lstStyle>
          <a:p>
            <a:r>
              <a:rPr lang="en-US" sz="4100" dirty="0">
                <a:solidFill>
                  <a:srgbClr val="270089"/>
                </a:solidFill>
                <a:latin typeface="Calibri" panose="020F0502020204030204" pitchFamily="34" charset="0"/>
              </a:rPr>
              <a:t>In Summary</a:t>
            </a:r>
          </a:p>
        </p:txBody>
      </p:sp>
      <p:sp>
        <p:nvSpPr>
          <p:cNvPr id="3" name="Content Placeholder 2">
            <a:extLst>
              <a:ext uri="{FF2B5EF4-FFF2-40B4-BE49-F238E27FC236}">
                <a16:creationId xmlns:a16="http://schemas.microsoft.com/office/drawing/2014/main" id="{D5C3EA11-330E-9441-AE8B-B7BB5F5A7B41}"/>
              </a:ext>
            </a:extLst>
          </p:cNvPr>
          <p:cNvSpPr txBox="1">
            <a:spLocks/>
          </p:cNvSpPr>
          <p:nvPr/>
        </p:nvSpPr>
        <p:spPr>
          <a:xfrm>
            <a:off x="1057274" y="1918741"/>
            <a:ext cx="10296526" cy="49392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800" b="0" kern="1200">
                <a:solidFill>
                  <a:schemeClr val="tx1"/>
                </a:solidFill>
                <a:latin typeface="Red Hat Display" panose="02010503040201060303"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400" b="0" kern="1200">
                <a:solidFill>
                  <a:schemeClr val="tx1"/>
                </a:solidFill>
                <a:latin typeface="Red Hat Display" panose="02010503040201060303"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000" b="0" kern="1200">
                <a:solidFill>
                  <a:schemeClr val="tx1"/>
                </a:solidFill>
                <a:latin typeface="Red Hat Display" panose="02010503040201060303"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0" kern="1200">
                <a:solidFill>
                  <a:schemeClr val="tx1"/>
                </a:solidFill>
                <a:latin typeface="Red Hat Display" panose="02010503040201060303"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Red Hat Display" panose="02010503040201060303"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Aft>
                <a:spcPts val="600"/>
              </a:spcAft>
              <a:buFont typeface="Wingdings" pitchFamily="2" charset="2"/>
              <a:buChar char="§"/>
            </a:pPr>
            <a:r>
              <a:rPr lang="en-US" altLang="en-US" sz="3000" dirty="0">
                <a:latin typeface="Calibri" panose="020F0502020204030204" pitchFamily="34" charset="0"/>
              </a:rPr>
              <a:t>Falls are preventable</a:t>
            </a:r>
          </a:p>
          <a:p>
            <a:pPr>
              <a:lnSpc>
                <a:spcPct val="90000"/>
              </a:lnSpc>
              <a:spcAft>
                <a:spcPts val="600"/>
              </a:spcAft>
              <a:buFont typeface="Wingdings" pitchFamily="2" charset="2"/>
              <a:buChar char="§"/>
            </a:pPr>
            <a:r>
              <a:rPr lang="en-US" altLang="en-US" sz="3000" dirty="0">
                <a:latin typeface="Calibri" panose="020F0502020204030204" pitchFamily="34" charset="0"/>
              </a:rPr>
              <a:t>An older adult can lower their chances of falling by following simple suggestions and ideas</a:t>
            </a:r>
          </a:p>
          <a:p>
            <a:pPr>
              <a:lnSpc>
                <a:spcPct val="90000"/>
              </a:lnSpc>
              <a:spcAft>
                <a:spcPts val="600"/>
              </a:spcAft>
              <a:buFont typeface="Wingdings" pitchFamily="2" charset="2"/>
              <a:buChar char="§"/>
            </a:pPr>
            <a:r>
              <a:rPr lang="en-US" altLang="en-US" sz="3000" dirty="0">
                <a:latin typeface="Calibri" panose="020F0502020204030204" pitchFamily="34" charset="0"/>
              </a:rPr>
              <a:t>Adopting some of these tips will help us:</a:t>
            </a:r>
          </a:p>
          <a:p>
            <a:pPr marL="925513" lvl="1" indent="-468313">
              <a:lnSpc>
                <a:spcPct val="90000"/>
              </a:lnSpc>
              <a:spcAft>
                <a:spcPts val="600"/>
              </a:spcAft>
              <a:buFont typeface="Courier New" panose="02070309020205020404" pitchFamily="49" charset="0"/>
              <a:buChar char="o"/>
            </a:pPr>
            <a:r>
              <a:rPr lang="en-US" altLang="en-US" sz="3000" dirty="0">
                <a:latin typeface="Calibri" panose="020F0502020204030204" pitchFamily="34" charset="0"/>
              </a:rPr>
              <a:t>Stay independent</a:t>
            </a:r>
          </a:p>
          <a:p>
            <a:pPr marL="925513" lvl="1" indent="-468313">
              <a:lnSpc>
                <a:spcPct val="90000"/>
              </a:lnSpc>
              <a:spcAft>
                <a:spcPts val="600"/>
              </a:spcAft>
              <a:buFont typeface="Courier New" panose="02070309020205020404" pitchFamily="49" charset="0"/>
              <a:buChar char="o"/>
            </a:pPr>
            <a:r>
              <a:rPr lang="en-US" altLang="en-US" sz="3000" dirty="0">
                <a:latin typeface="Calibri" panose="020F0502020204030204" pitchFamily="34" charset="0"/>
              </a:rPr>
              <a:t>Feel good</a:t>
            </a:r>
          </a:p>
          <a:p>
            <a:pPr marL="925513" lvl="1" indent="-468313">
              <a:lnSpc>
                <a:spcPct val="90000"/>
              </a:lnSpc>
              <a:spcAft>
                <a:spcPts val="600"/>
              </a:spcAft>
              <a:buFont typeface="Courier New" panose="02070309020205020404" pitchFamily="49" charset="0"/>
              <a:buChar char="o"/>
            </a:pPr>
            <a:r>
              <a:rPr lang="en-US" altLang="en-US" sz="3000" dirty="0">
                <a:latin typeface="Calibri" panose="020F0502020204030204" pitchFamily="34" charset="0"/>
              </a:rPr>
              <a:t>Enjoy life more</a:t>
            </a:r>
          </a:p>
          <a:p>
            <a:pPr>
              <a:spcAft>
                <a:spcPts val="1800"/>
              </a:spcAft>
              <a:buFont typeface="Wingdings" pitchFamily="2" charset="2"/>
              <a:buChar char="§"/>
            </a:pPr>
            <a:endParaRPr lang="en-US" sz="3000" dirty="0">
              <a:solidFill>
                <a:srgbClr val="13294B"/>
              </a:solidFill>
              <a:latin typeface="Calibri" panose="020F0502020204030204" pitchFamily="34" charset="0"/>
            </a:endParaRPr>
          </a:p>
        </p:txBody>
      </p:sp>
    </p:spTree>
    <p:extLst>
      <p:ext uri="{BB962C8B-B14F-4D97-AF65-F5344CB8AC3E}">
        <p14:creationId xmlns:p14="http://schemas.microsoft.com/office/powerpoint/2010/main" val="1155316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E39B77A-6DBC-5748-A05C-680F55108FB8}"/>
              </a:ext>
            </a:extLst>
          </p:cNvPr>
          <p:cNvSpPr/>
          <p:nvPr/>
        </p:nvSpPr>
        <p:spPr>
          <a:xfrm>
            <a:off x="-18143" y="0"/>
            <a:ext cx="6114144" cy="6858000"/>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7EC9"/>
              </a:solidFill>
            </a:endParaRPr>
          </a:p>
        </p:txBody>
      </p:sp>
      <p:sp>
        <p:nvSpPr>
          <p:cNvPr id="2" name="Title 1">
            <a:extLst>
              <a:ext uri="{FF2B5EF4-FFF2-40B4-BE49-F238E27FC236}">
                <a16:creationId xmlns:a16="http://schemas.microsoft.com/office/drawing/2014/main" id="{25E5E758-5FD1-0C48-9FB5-CD11139024EE}"/>
              </a:ext>
            </a:extLst>
          </p:cNvPr>
          <p:cNvSpPr>
            <a:spLocks noGrp="1"/>
          </p:cNvSpPr>
          <p:nvPr>
            <p:ph type="title"/>
          </p:nvPr>
        </p:nvSpPr>
        <p:spPr>
          <a:xfrm>
            <a:off x="631483" y="1505372"/>
            <a:ext cx="5043827" cy="645887"/>
          </a:xfrm>
        </p:spPr>
        <p:txBody>
          <a:bodyPr>
            <a:noAutofit/>
          </a:bodyPr>
          <a:lstStyle/>
          <a:p>
            <a:pPr>
              <a:tabLst>
                <a:tab pos="4502150" algn="l"/>
              </a:tabLst>
            </a:pPr>
            <a:r>
              <a:rPr lang="en-US" sz="4100" b="1" dirty="0">
                <a:solidFill>
                  <a:schemeClr val="bg1"/>
                </a:solidFill>
                <a:latin typeface="+mn-lt"/>
              </a:rPr>
              <a:t>Senior Linkage line</a:t>
            </a:r>
            <a:r>
              <a:rPr lang="en-US" sz="3000" dirty="0">
                <a:solidFill>
                  <a:schemeClr val="bg1"/>
                </a:solidFill>
                <a:latin typeface="+mn-lt"/>
              </a:rPr>
              <a:t>®</a:t>
            </a:r>
            <a:r>
              <a:rPr lang="en-US" sz="4100" b="1" dirty="0">
                <a:solidFill>
                  <a:schemeClr val="bg1"/>
                </a:solidFill>
                <a:latin typeface="+mn-lt"/>
              </a:rPr>
              <a:t> can help</a:t>
            </a:r>
          </a:p>
        </p:txBody>
      </p:sp>
      <p:sp>
        <p:nvSpPr>
          <p:cNvPr id="4" name="Text Placeholder 3">
            <a:extLst>
              <a:ext uri="{FF2B5EF4-FFF2-40B4-BE49-F238E27FC236}">
                <a16:creationId xmlns:a16="http://schemas.microsoft.com/office/drawing/2014/main" id="{445AE931-9EA4-2346-8A7F-2AD3D1C90EDA}"/>
              </a:ext>
            </a:extLst>
          </p:cNvPr>
          <p:cNvSpPr>
            <a:spLocks noGrp="1"/>
          </p:cNvSpPr>
          <p:nvPr>
            <p:ph type="body" sz="half" idx="2"/>
          </p:nvPr>
        </p:nvSpPr>
        <p:spPr>
          <a:xfrm>
            <a:off x="631483" y="2368960"/>
            <a:ext cx="4755469" cy="2344059"/>
          </a:xfrm>
        </p:spPr>
        <p:txBody>
          <a:bodyPr>
            <a:noAutofit/>
          </a:bodyPr>
          <a:lstStyle/>
          <a:p>
            <a:pPr>
              <a:spcBef>
                <a:spcPts val="0"/>
              </a:spcBef>
            </a:pPr>
            <a:r>
              <a:rPr lang="en-US" sz="2400" dirty="0">
                <a:solidFill>
                  <a:schemeClr val="bg1"/>
                </a:solidFill>
              </a:rPr>
              <a:t>Call </a:t>
            </a:r>
            <a:r>
              <a:rPr lang="en-US" sz="2400" b="1" dirty="0">
                <a:solidFill>
                  <a:schemeClr val="bg1"/>
                </a:solidFill>
              </a:rPr>
              <a:t>800-333-2433</a:t>
            </a:r>
            <a:r>
              <a:rPr lang="en-US" sz="2400" dirty="0">
                <a:solidFill>
                  <a:schemeClr val="bg1"/>
                </a:solidFill>
              </a:rPr>
              <a:t> </a:t>
            </a:r>
          </a:p>
          <a:p>
            <a:pPr>
              <a:spcBef>
                <a:spcPts val="0"/>
              </a:spcBef>
            </a:pPr>
            <a:r>
              <a:rPr lang="en-US" sz="2400" dirty="0">
                <a:solidFill>
                  <a:schemeClr val="bg1"/>
                </a:solidFill>
              </a:rPr>
              <a:t>Monday – Friday </a:t>
            </a:r>
            <a:br>
              <a:rPr lang="en-US" sz="2400" dirty="0">
                <a:solidFill>
                  <a:schemeClr val="bg1"/>
                </a:solidFill>
              </a:rPr>
            </a:br>
            <a:r>
              <a:rPr lang="en-US" sz="2400" dirty="0">
                <a:solidFill>
                  <a:schemeClr val="bg1"/>
                </a:solidFill>
              </a:rPr>
              <a:t>8:00 am to 4:30 pm </a:t>
            </a:r>
          </a:p>
          <a:p>
            <a:pPr>
              <a:spcAft>
                <a:spcPts val="1600"/>
              </a:spcAft>
            </a:pPr>
            <a:r>
              <a:rPr lang="en-US" sz="2400" b="1" dirty="0">
                <a:solidFill>
                  <a:schemeClr val="bg1"/>
                </a:solidFill>
              </a:rPr>
              <a:t>Medicare counseling </a:t>
            </a:r>
            <a:r>
              <a:rPr lang="en-US" sz="2400" dirty="0">
                <a:solidFill>
                  <a:schemeClr val="bg1"/>
                </a:solidFill>
              </a:rPr>
              <a:t>by calling SLL or </a:t>
            </a:r>
            <a:r>
              <a:rPr lang="en-US" sz="2400" u="sng" dirty="0">
                <a:solidFill>
                  <a:schemeClr val="bg1"/>
                </a:solidFill>
                <a:hlinkClick r:id="rId3">
                  <a:extLst>
                    <a:ext uri="{A12FA001-AC4F-418D-AE19-62706E023703}">
                      <ahyp:hlinkClr xmlns:ahyp="http://schemas.microsoft.com/office/drawing/2018/hyperlinkcolor" val="tx"/>
                    </a:ext>
                  </a:extLst>
                </a:hlinkClick>
              </a:rPr>
              <a:t>by appointment</a:t>
            </a:r>
            <a:r>
              <a:rPr lang="en-US" sz="2400" dirty="0">
                <a:solidFill>
                  <a:schemeClr val="bg1"/>
                </a:solidFill>
              </a:rPr>
              <a:t> </a:t>
            </a:r>
          </a:p>
          <a:p>
            <a:pPr>
              <a:spcAft>
                <a:spcPts val="1600"/>
              </a:spcAft>
            </a:pPr>
            <a:r>
              <a:rPr lang="en-US" sz="2400" b="1" dirty="0">
                <a:solidFill>
                  <a:schemeClr val="bg1"/>
                </a:solidFill>
              </a:rPr>
              <a:t>Presentations</a:t>
            </a:r>
            <a:r>
              <a:rPr lang="en-US" sz="2400" dirty="0">
                <a:solidFill>
                  <a:schemeClr val="bg1"/>
                </a:solidFill>
              </a:rPr>
              <a:t> in the community on Medicare, about SLL, health fraud, etc. - </a:t>
            </a:r>
            <a:r>
              <a:rPr lang="en-US" sz="2400" u="sng" dirty="0">
                <a:solidFill>
                  <a:schemeClr val="bg1"/>
                </a:solidFill>
                <a:hlinkClick r:id="rId4">
                  <a:extLst>
                    <a:ext uri="{A12FA001-AC4F-418D-AE19-62706E023703}">
                      <ahyp:hlinkClr xmlns:ahyp="http://schemas.microsoft.com/office/drawing/2018/hyperlinkcolor" val="tx"/>
                    </a:ext>
                  </a:extLst>
                </a:hlinkClick>
              </a:rPr>
              <a:t>request a presentation</a:t>
            </a:r>
            <a:endParaRPr lang="en-US" sz="2400" dirty="0">
              <a:solidFill>
                <a:schemeClr val="bg1"/>
              </a:solidFill>
            </a:endParaRPr>
          </a:p>
          <a:p>
            <a:pPr>
              <a:spcAft>
                <a:spcPts val="1600"/>
              </a:spcAft>
            </a:pPr>
            <a:endParaRPr lang="en-US" sz="2400" dirty="0">
              <a:solidFill>
                <a:schemeClr val="bg1"/>
              </a:solidFill>
            </a:endParaRPr>
          </a:p>
        </p:txBody>
      </p:sp>
      <p:sp>
        <p:nvSpPr>
          <p:cNvPr id="10" name="TextBox 9">
            <a:extLst>
              <a:ext uri="{FF2B5EF4-FFF2-40B4-BE49-F238E27FC236}">
                <a16:creationId xmlns:a16="http://schemas.microsoft.com/office/drawing/2014/main" id="{CD505F3E-81BD-A04D-BC79-C37A94B5D51D}"/>
              </a:ext>
            </a:extLst>
          </p:cNvPr>
          <p:cNvSpPr txBox="1"/>
          <p:nvPr/>
        </p:nvSpPr>
        <p:spPr>
          <a:xfrm>
            <a:off x="7193643" y="4467093"/>
            <a:ext cx="4145643" cy="1200329"/>
          </a:xfrm>
          <a:prstGeom prst="rect">
            <a:avLst/>
          </a:prstGeom>
          <a:noFill/>
        </p:spPr>
        <p:txBody>
          <a:bodyPr wrap="square" rtlCol="0">
            <a:spAutoFit/>
          </a:bodyPr>
          <a:lstStyle/>
          <a:p>
            <a:pPr algn="ctr"/>
            <a:r>
              <a:rPr lang="en-US" dirty="0">
                <a:solidFill>
                  <a:srgbClr val="13294B"/>
                </a:solidFill>
              </a:rPr>
              <a:t>The </a:t>
            </a:r>
            <a:r>
              <a:rPr lang="en-US" b="1" dirty="0">
                <a:solidFill>
                  <a:srgbClr val="13294B"/>
                </a:solidFill>
              </a:rPr>
              <a:t>Senior LinkAge Line®</a:t>
            </a:r>
            <a:r>
              <a:rPr lang="en-US" dirty="0">
                <a:solidFill>
                  <a:srgbClr val="13294B"/>
                </a:solidFill>
              </a:rPr>
              <a:t> is a free statewide service of the Minnesota Board on Aging in partnership with Trellis. </a:t>
            </a:r>
          </a:p>
          <a:p>
            <a:pPr algn="ctr"/>
            <a:endParaRPr lang="en-US" dirty="0">
              <a:solidFill>
                <a:srgbClr val="13294B"/>
              </a:solidFill>
            </a:endParaRPr>
          </a:p>
        </p:txBody>
      </p:sp>
      <p:pic>
        <p:nvPicPr>
          <p:cNvPr id="5" name="Picture 4">
            <a:extLst>
              <a:ext uri="{FF2B5EF4-FFF2-40B4-BE49-F238E27FC236}">
                <a16:creationId xmlns:a16="http://schemas.microsoft.com/office/drawing/2014/main" id="{A0B0BF1C-72D3-7049-8F01-80CAEB12AE43}"/>
              </a:ext>
            </a:extLst>
          </p:cNvPr>
          <p:cNvPicPr>
            <a:picLocks noChangeAspect="1"/>
          </p:cNvPicPr>
          <p:nvPr/>
        </p:nvPicPr>
        <p:blipFill>
          <a:blip r:embed="rId5"/>
          <a:stretch>
            <a:fillRect/>
          </a:stretch>
        </p:blipFill>
        <p:spPr>
          <a:xfrm>
            <a:off x="5928481" y="728437"/>
            <a:ext cx="6427871" cy="3792444"/>
          </a:xfrm>
          <a:prstGeom prst="rect">
            <a:avLst/>
          </a:prstGeom>
        </p:spPr>
      </p:pic>
    </p:spTree>
    <p:extLst>
      <p:ext uri="{BB962C8B-B14F-4D97-AF65-F5344CB8AC3E}">
        <p14:creationId xmlns:p14="http://schemas.microsoft.com/office/powerpoint/2010/main" val="3798214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8965F5-3692-5249-ACB0-6F1863E6B4C9}"/>
              </a:ext>
            </a:extLst>
          </p:cNvPr>
          <p:cNvSpPr txBox="1"/>
          <p:nvPr/>
        </p:nvSpPr>
        <p:spPr>
          <a:xfrm>
            <a:off x="6574465" y="677168"/>
            <a:ext cx="5486399" cy="2364750"/>
          </a:xfrm>
          <a:prstGeom prst="rect">
            <a:avLst/>
          </a:prstGeom>
          <a:noFill/>
        </p:spPr>
        <p:txBody>
          <a:bodyPr wrap="square" rtlCol="0">
            <a:spAutoFit/>
          </a:bodyPr>
          <a:lstStyle/>
          <a:p>
            <a:pPr algn="ctr"/>
            <a:r>
              <a:rPr lang="en-US" sz="4100" b="1" dirty="0">
                <a:solidFill>
                  <a:srgbClr val="270089"/>
                </a:solidFill>
                <a:latin typeface="Calibri" panose="020F0502020204030204" pitchFamily="34" charset="0"/>
                <a:cs typeface="Calibri" panose="020F0502020204030204" pitchFamily="34" charset="0"/>
              </a:rPr>
              <a:t>Thank you!</a:t>
            </a:r>
          </a:p>
          <a:p>
            <a:pPr algn="ctr">
              <a:spcBef>
                <a:spcPts val="2000"/>
              </a:spcBef>
            </a:pPr>
            <a:r>
              <a:rPr lang="en-US" sz="2400" dirty="0">
                <a:solidFill>
                  <a:srgbClr val="13294B"/>
                </a:solidFill>
                <a:latin typeface="Calibri" panose="020F0502020204030204" pitchFamily="34" charset="0"/>
                <a:cs typeface="Calibri" panose="020F0502020204030204" pitchFamily="34" charset="0"/>
              </a:rPr>
              <a:t>Contact me</a:t>
            </a:r>
          </a:p>
          <a:p>
            <a:pPr algn="ctr"/>
            <a:r>
              <a:rPr lang="en-US" sz="2400" dirty="0">
                <a:solidFill>
                  <a:srgbClr val="13294B"/>
                </a:solidFill>
                <a:latin typeface="Calibri" panose="020F0502020204030204" pitchFamily="34" charset="0"/>
                <a:cs typeface="Calibri" panose="020F0502020204030204" pitchFamily="34" charset="0"/>
              </a:rPr>
              <a:t>[Name, [Title]</a:t>
            </a:r>
            <a:br>
              <a:rPr lang="en-US" sz="2400" dirty="0">
                <a:solidFill>
                  <a:srgbClr val="13294B"/>
                </a:solidFill>
                <a:latin typeface="Calibri" panose="020F0502020204030204" pitchFamily="34" charset="0"/>
                <a:cs typeface="Calibri" panose="020F0502020204030204" pitchFamily="34" charset="0"/>
              </a:rPr>
            </a:br>
            <a:r>
              <a:rPr lang="en-US" sz="2400" dirty="0">
                <a:solidFill>
                  <a:srgbClr val="13294B"/>
                </a:solidFill>
                <a:latin typeface="Calibri" panose="020F0502020204030204" pitchFamily="34" charset="0"/>
                <a:cs typeface="Calibri" panose="020F0502020204030204" pitchFamily="34" charset="0"/>
              </a:rPr>
              <a:t>[email]</a:t>
            </a:r>
          </a:p>
          <a:p>
            <a:pPr algn="ctr"/>
            <a:endParaRPr lang="en-US" dirty="0">
              <a:solidFill>
                <a:srgbClr val="13294B"/>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EAB26227-87D2-B04F-B61B-32DA71684A24}"/>
              </a:ext>
            </a:extLst>
          </p:cNvPr>
          <p:cNvPicPr>
            <a:picLocks noChangeAspect="1"/>
          </p:cNvPicPr>
          <p:nvPr/>
        </p:nvPicPr>
        <p:blipFill>
          <a:blip r:embed="rId3"/>
          <a:stretch>
            <a:fillRect/>
          </a:stretch>
        </p:blipFill>
        <p:spPr>
          <a:xfrm>
            <a:off x="7346872" y="2782474"/>
            <a:ext cx="4220775" cy="2181924"/>
          </a:xfrm>
          <a:prstGeom prst="rect">
            <a:avLst/>
          </a:prstGeom>
        </p:spPr>
      </p:pic>
      <p:pic>
        <p:nvPicPr>
          <p:cNvPr id="8" name="Picture 7">
            <a:extLst>
              <a:ext uri="{FF2B5EF4-FFF2-40B4-BE49-F238E27FC236}">
                <a16:creationId xmlns:a16="http://schemas.microsoft.com/office/drawing/2014/main" id="{A6775E4E-A042-444D-B4D5-E7F127F21689}"/>
              </a:ext>
            </a:extLst>
          </p:cNvPr>
          <p:cNvPicPr>
            <a:picLocks noChangeAspect="1"/>
          </p:cNvPicPr>
          <p:nvPr/>
        </p:nvPicPr>
        <p:blipFill>
          <a:blip r:embed="rId4"/>
          <a:stretch>
            <a:fillRect/>
          </a:stretch>
        </p:blipFill>
        <p:spPr>
          <a:xfrm>
            <a:off x="8120651" y="4964398"/>
            <a:ext cx="2697678" cy="1106048"/>
          </a:xfrm>
          <a:prstGeom prst="rect">
            <a:avLst/>
          </a:prstGeom>
        </p:spPr>
      </p:pic>
      <p:pic>
        <p:nvPicPr>
          <p:cNvPr id="6" name="Picture 5">
            <a:extLst>
              <a:ext uri="{FF2B5EF4-FFF2-40B4-BE49-F238E27FC236}">
                <a16:creationId xmlns:a16="http://schemas.microsoft.com/office/drawing/2014/main" id="{1E16B90A-B0A5-9B40-89D3-B733D0D7B423}"/>
              </a:ext>
            </a:extLst>
          </p:cNvPr>
          <p:cNvPicPr>
            <a:picLocks noChangeAspect="1"/>
          </p:cNvPicPr>
          <p:nvPr/>
        </p:nvPicPr>
        <p:blipFill>
          <a:blip r:embed="rId5"/>
          <a:stretch>
            <a:fillRect/>
          </a:stretch>
        </p:blipFill>
        <p:spPr>
          <a:xfrm>
            <a:off x="131136" y="0"/>
            <a:ext cx="6082643" cy="6858000"/>
          </a:xfrm>
          <a:prstGeom prst="rect">
            <a:avLst/>
          </a:prstGeom>
        </p:spPr>
      </p:pic>
    </p:spTree>
    <p:extLst>
      <p:ext uri="{BB962C8B-B14F-4D97-AF65-F5344CB8AC3E}">
        <p14:creationId xmlns:p14="http://schemas.microsoft.com/office/powerpoint/2010/main" val="3220589609"/>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3D5798-E150-7F4E-AAEF-62FF37A9A7C6}"/>
              </a:ext>
            </a:extLst>
          </p:cNvPr>
          <p:cNvPicPr>
            <a:picLocks noChangeAspect="1"/>
          </p:cNvPicPr>
          <p:nvPr/>
        </p:nvPicPr>
        <p:blipFill rotWithShape="1">
          <a:blip r:embed="rId3"/>
          <a:srcRect r="28296"/>
          <a:stretch/>
        </p:blipFill>
        <p:spPr>
          <a:xfrm>
            <a:off x="0" y="-1"/>
            <a:ext cx="12192000" cy="6858000"/>
          </a:xfrm>
          <a:prstGeom prst="rect">
            <a:avLst/>
          </a:prstGeom>
        </p:spPr>
      </p:pic>
      <p:sp>
        <p:nvSpPr>
          <p:cNvPr id="3" name="Rectangle 2">
            <a:extLst>
              <a:ext uri="{FF2B5EF4-FFF2-40B4-BE49-F238E27FC236}">
                <a16:creationId xmlns:a16="http://schemas.microsoft.com/office/drawing/2014/main" id="{984480B8-0F09-194A-A6F8-174B5AE13308}"/>
              </a:ext>
            </a:extLst>
          </p:cNvPr>
          <p:cNvSpPr/>
          <p:nvPr/>
        </p:nvSpPr>
        <p:spPr>
          <a:xfrm>
            <a:off x="6096000" y="934358"/>
            <a:ext cx="5627915" cy="5021942"/>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 name="Title 1">
            <a:extLst>
              <a:ext uri="{FF2B5EF4-FFF2-40B4-BE49-F238E27FC236}">
                <a16:creationId xmlns:a16="http://schemas.microsoft.com/office/drawing/2014/main" id="{25E5E758-5FD1-0C48-9FB5-CD11139024EE}"/>
              </a:ext>
            </a:extLst>
          </p:cNvPr>
          <p:cNvSpPr>
            <a:spLocks noGrp="1"/>
          </p:cNvSpPr>
          <p:nvPr>
            <p:ph type="title"/>
          </p:nvPr>
        </p:nvSpPr>
        <p:spPr>
          <a:xfrm>
            <a:off x="6557456" y="1371600"/>
            <a:ext cx="4339883" cy="645887"/>
          </a:xfrm>
        </p:spPr>
        <p:txBody>
          <a:bodyPr>
            <a:normAutofit fontScale="90000"/>
          </a:bodyPr>
          <a:lstStyle/>
          <a:p>
            <a:r>
              <a:rPr lang="en-US" sz="4500" b="1" dirty="0">
                <a:solidFill>
                  <a:srgbClr val="7030A0"/>
                </a:solidFill>
                <a:latin typeface="+mn-lt"/>
              </a:rPr>
              <a:t>What we’ll cover</a:t>
            </a:r>
          </a:p>
        </p:txBody>
      </p:sp>
      <p:sp>
        <p:nvSpPr>
          <p:cNvPr id="4" name="Text Placeholder 3">
            <a:extLst>
              <a:ext uri="{FF2B5EF4-FFF2-40B4-BE49-F238E27FC236}">
                <a16:creationId xmlns:a16="http://schemas.microsoft.com/office/drawing/2014/main" id="{445AE931-9EA4-2346-8A7F-2AD3D1C90EDA}"/>
              </a:ext>
            </a:extLst>
          </p:cNvPr>
          <p:cNvSpPr>
            <a:spLocks noGrp="1"/>
          </p:cNvSpPr>
          <p:nvPr>
            <p:ph type="body" sz="half" idx="2"/>
          </p:nvPr>
        </p:nvSpPr>
        <p:spPr>
          <a:xfrm>
            <a:off x="6557456" y="2328863"/>
            <a:ext cx="4755469" cy="2192802"/>
          </a:xfrm>
        </p:spPr>
        <p:txBody>
          <a:bodyPr>
            <a:noAutofit/>
          </a:bodyPr>
          <a:lstStyle/>
          <a:p>
            <a:pPr marL="342900" indent="-342900">
              <a:spcAft>
                <a:spcPts val="1200"/>
              </a:spcAft>
              <a:buFont typeface="Wingdings" pitchFamily="2" charset="2"/>
              <a:buChar char="§"/>
            </a:pPr>
            <a:r>
              <a:rPr lang="en-US" sz="3000" dirty="0">
                <a:solidFill>
                  <a:srgbClr val="13294B"/>
                </a:solidFill>
                <a:latin typeface="Calibri" panose="020F0502020204030204" pitchFamily="34" charset="0"/>
                <a:cs typeface="Calibri" panose="020F0502020204030204" pitchFamily="34" charset="0"/>
              </a:rPr>
              <a:t>Why it matters</a:t>
            </a:r>
          </a:p>
          <a:p>
            <a:pPr marL="342900" indent="-342900">
              <a:spcAft>
                <a:spcPts val="1200"/>
              </a:spcAft>
              <a:buFont typeface="Wingdings" pitchFamily="2" charset="2"/>
              <a:buChar char="§"/>
            </a:pPr>
            <a:r>
              <a:rPr lang="en-US" sz="3000" dirty="0">
                <a:latin typeface="Calibri" panose="020F0502020204030204" pitchFamily="34" charset="0"/>
                <a:cs typeface="Calibri" panose="020F0502020204030204" pitchFamily="34" charset="0"/>
              </a:rPr>
              <a:t>Check your risk</a:t>
            </a:r>
          </a:p>
          <a:p>
            <a:pPr marL="342900" indent="-342900">
              <a:spcAft>
                <a:spcPts val="1200"/>
              </a:spcAft>
              <a:buFont typeface="Wingdings" pitchFamily="2" charset="2"/>
              <a:buChar char="§"/>
            </a:pPr>
            <a:r>
              <a:rPr lang="en-US" sz="3000" dirty="0">
                <a:solidFill>
                  <a:srgbClr val="13294B"/>
                </a:solidFill>
                <a:latin typeface="Calibri" panose="020F0502020204030204" pitchFamily="34" charset="0"/>
                <a:cs typeface="Calibri" panose="020F0502020204030204" pitchFamily="34" charset="0"/>
              </a:rPr>
              <a:t>Simple ways to reduce risk</a:t>
            </a:r>
          </a:p>
          <a:p>
            <a:pPr marL="342900" indent="-342900">
              <a:spcAft>
                <a:spcPts val="1200"/>
              </a:spcAft>
              <a:buFont typeface="Wingdings" pitchFamily="2" charset="2"/>
              <a:buChar char="§"/>
            </a:pPr>
            <a:r>
              <a:rPr lang="en-US" sz="3000" dirty="0">
                <a:latin typeface="Calibri" panose="020F0502020204030204" pitchFamily="34" charset="0"/>
                <a:cs typeface="Calibri" panose="020F0502020204030204" pitchFamily="34" charset="0"/>
              </a:rPr>
              <a:t>Resources for next steps</a:t>
            </a:r>
            <a:endParaRPr lang="en-US" sz="3000" dirty="0">
              <a:solidFill>
                <a:srgbClr val="13294B"/>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5253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B24C73-D90F-C84B-B3B7-97344F6F843F}"/>
              </a:ext>
            </a:extLst>
          </p:cNvPr>
          <p:cNvSpPr/>
          <p:nvPr/>
        </p:nvSpPr>
        <p:spPr>
          <a:xfrm>
            <a:off x="-100013" y="3794758"/>
            <a:ext cx="12292013" cy="306324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47E00"/>
              </a:solidFill>
            </a:endParaRPr>
          </a:p>
        </p:txBody>
      </p:sp>
      <p:sp>
        <p:nvSpPr>
          <p:cNvPr id="7" name="TextBox 6">
            <a:extLst>
              <a:ext uri="{FF2B5EF4-FFF2-40B4-BE49-F238E27FC236}">
                <a16:creationId xmlns:a16="http://schemas.microsoft.com/office/drawing/2014/main" id="{7FEC8953-A991-2341-B039-4D6DC500A1C2}"/>
              </a:ext>
            </a:extLst>
          </p:cNvPr>
          <p:cNvSpPr txBox="1"/>
          <p:nvPr/>
        </p:nvSpPr>
        <p:spPr>
          <a:xfrm>
            <a:off x="3745756" y="625920"/>
            <a:ext cx="4725886" cy="723275"/>
          </a:xfrm>
          <a:prstGeom prst="rect">
            <a:avLst/>
          </a:prstGeom>
          <a:noFill/>
        </p:spPr>
        <p:txBody>
          <a:bodyPr wrap="square" rtlCol="0">
            <a:spAutoFit/>
          </a:bodyPr>
          <a:lstStyle/>
          <a:p>
            <a:pPr algn="ctr"/>
            <a:r>
              <a:rPr lang="en-US" sz="4100" b="1" dirty="0">
                <a:solidFill>
                  <a:srgbClr val="7030A0"/>
                </a:solidFill>
                <a:latin typeface="Calibri" panose="020F0502020204030204" pitchFamily="34" charset="0"/>
              </a:rPr>
              <a:t>Falls are Common</a:t>
            </a:r>
          </a:p>
        </p:txBody>
      </p:sp>
      <p:sp>
        <p:nvSpPr>
          <p:cNvPr id="9" name="TextBox 8">
            <a:extLst>
              <a:ext uri="{FF2B5EF4-FFF2-40B4-BE49-F238E27FC236}">
                <a16:creationId xmlns:a16="http://schemas.microsoft.com/office/drawing/2014/main" id="{EB383FA3-3E05-1F46-A515-6A86D4C94B63}"/>
              </a:ext>
            </a:extLst>
          </p:cNvPr>
          <p:cNvSpPr txBox="1"/>
          <p:nvPr/>
        </p:nvSpPr>
        <p:spPr>
          <a:xfrm>
            <a:off x="807449" y="5350392"/>
            <a:ext cx="3295174" cy="615553"/>
          </a:xfrm>
          <a:prstGeom prst="rect">
            <a:avLst/>
          </a:prstGeom>
          <a:noFill/>
        </p:spPr>
        <p:txBody>
          <a:bodyPr wrap="square" rtlCol="0">
            <a:spAutoFit/>
          </a:bodyPr>
          <a:lstStyle/>
          <a:p>
            <a:pPr algn="ctr"/>
            <a:r>
              <a:rPr lang="en-US" sz="3400" dirty="0">
                <a:solidFill>
                  <a:schemeClr val="bg1"/>
                </a:solidFill>
                <a:latin typeface="Calibri" panose="020F0502020204030204" pitchFamily="34" charset="0"/>
              </a:rPr>
              <a:t>Barbara Walters</a:t>
            </a:r>
          </a:p>
        </p:txBody>
      </p:sp>
      <p:pic>
        <p:nvPicPr>
          <p:cNvPr id="1026" name="Picture 2" descr="Barbara Walters Official Biography - ABC News">
            <a:extLst>
              <a:ext uri="{FF2B5EF4-FFF2-40B4-BE49-F238E27FC236}">
                <a16:creationId xmlns:a16="http://schemas.microsoft.com/office/drawing/2014/main" id="{CFA7E4FC-6DE8-4BCC-B4A3-8ED6BECA07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34" r="21534"/>
          <a:stretch/>
        </p:blipFill>
        <p:spPr bwMode="auto">
          <a:xfrm>
            <a:off x="964138" y="1879798"/>
            <a:ext cx="3063056" cy="3063056"/>
          </a:xfrm>
          <a:prstGeom prst="flowChartConnector">
            <a:avLst/>
          </a:prstGeom>
          <a:noFill/>
          <a:ln>
            <a:solidFill>
              <a:srgbClr val="13294B"/>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D414B1D-CC40-4C71-B431-42A381C7B1E6}"/>
              </a:ext>
            </a:extLst>
          </p:cNvPr>
          <p:cNvPicPr>
            <a:picLocks noChangeAspect="1" noChangeArrowheads="1"/>
          </p:cNvPicPr>
          <p:nvPr/>
        </p:nvPicPr>
        <p:blipFill>
          <a:blip r:embed="rId4"/>
          <a:srcRect t="11856" b="11856"/>
          <a:stretch/>
        </p:blipFill>
        <p:spPr bwMode="auto">
          <a:xfrm>
            <a:off x="4611822" y="1879613"/>
            <a:ext cx="2993755" cy="3063240"/>
          </a:xfrm>
          <a:prstGeom prst="flowChartConnector">
            <a:avLst/>
          </a:prstGeom>
          <a:noFill/>
          <a:ln>
            <a:solidFill>
              <a:srgbClr val="13294B"/>
            </a:solidFill>
          </a:ln>
          <a:extLst>
            <a:ext uri="{909E8E84-426E-40DD-AFC4-6F175D3DCCD1}">
              <a14:hiddenFill xmlns:a14="http://schemas.microsoft.com/office/drawing/2010/main">
                <a:solidFill>
                  <a:srgbClr val="FFFFFF"/>
                </a:solidFill>
              </a14:hiddenFill>
            </a:ext>
          </a:extLst>
        </p:spPr>
      </p:pic>
      <p:pic>
        <p:nvPicPr>
          <p:cNvPr id="1030" name="Picture 6" descr="Nancy Reagan - Wikipedia">
            <a:extLst>
              <a:ext uri="{FF2B5EF4-FFF2-40B4-BE49-F238E27FC236}">
                <a16:creationId xmlns:a16="http://schemas.microsoft.com/office/drawing/2014/main" id="{C448827D-DEF1-4BEF-A835-02DB2834D5B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8" b="19823"/>
          <a:stretch/>
        </p:blipFill>
        <p:spPr bwMode="auto">
          <a:xfrm>
            <a:off x="8190022" y="1882840"/>
            <a:ext cx="3063240" cy="3063240"/>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30A81F1-B175-4357-BED6-286176546F50}"/>
              </a:ext>
            </a:extLst>
          </p:cNvPr>
          <p:cNvSpPr txBox="1"/>
          <p:nvPr/>
        </p:nvSpPr>
        <p:spPr>
          <a:xfrm>
            <a:off x="4448412" y="5350392"/>
            <a:ext cx="3295174" cy="615553"/>
          </a:xfrm>
          <a:prstGeom prst="rect">
            <a:avLst/>
          </a:prstGeom>
          <a:noFill/>
        </p:spPr>
        <p:txBody>
          <a:bodyPr wrap="square" rtlCol="0">
            <a:spAutoFit/>
          </a:bodyPr>
          <a:lstStyle/>
          <a:p>
            <a:pPr algn="ctr"/>
            <a:r>
              <a:rPr lang="en-US" sz="3400" dirty="0">
                <a:solidFill>
                  <a:schemeClr val="bg1"/>
                </a:solidFill>
                <a:latin typeface="Calibri" panose="020F0502020204030204" pitchFamily="34" charset="0"/>
              </a:rPr>
              <a:t>Ed McMahon</a:t>
            </a:r>
          </a:p>
        </p:txBody>
      </p:sp>
      <p:sp>
        <p:nvSpPr>
          <p:cNvPr id="11" name="TextBox 10">
            <a:extLst>
              <a:ext uri="{FF2B5EF4-FFF2-40B4-BE49-F238E27FC236}">
                <a16:creationId xmlns:a16="http://schemas.microsoft.com/office/drawing/2014/main" id="{BD3A0DE6-8BAB-47F7-B93C-C5B95E258644}"/>
              </a:ext>
            </a:extLst>
          </p:cNvPr>
          <p:cNvSpPr txBox="1"/>
          <p:nvPr/>
        </p:nvSpPr>
        <p:spPr>
          <a:xfrm>
            <a:off x="8089375" y="5350392"/>
            <a:ext cx="3295174" cy="615553"/>
          </a:xfrm>
          <a:prstGeom prst="rect">
            <a:avLst/>
          </a:prstGeom>
          <a:noFill/>
        </p:spPr>
        <p:txBody>
          <a:bodyPr wrap="square" rtlCol="0">
            <a:spAutoFit/>
          </a:bodyPr>
          <a:lstStyle/>
          <a:p>
            <a:pPr algn="ctr"/>
            <a:r>
              <a:rPr lang="en-US" sz="3400" dirty="0">
                <a:solidFill>
                  <a:schemeClr val="bg1"/>
                </a:solidFill>
                <a:latin typeface="Calibri" panose="020F0502020204030204" pitchFamily="34" charset="0"/>
              </a:rPr>
              <a:t>Nancy Reagan</a:t>
            </a:r>
          </a:p>
        </p:txBody>
      </p:sp>
    </p:spTree>
    <p:extLst>
      <p:ext uri="{BB962C8B-B14F-4D97-AF65-F5344CB8AC3E}">
        <p14:creationId xmlns:p14="http://schemas.microsoft.com/office/powerpoint/2010/main" val="169994549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6C6F83-8AC7-0E41-B1BF-1FD1E48F5982}"/>
              </a:ext>
              <a:ext uri="{C183D7F6-B498-43B3-948B-1728B52AA6E4}">
                <adec:decorative xmlns:adec="http://schemas.microsoft.com/office/drawing/2017/decorative" val="1"/>
              </a:ext>
            </a:extLst>
          </p:cNvPr>
          <p:cNvSpPr/>
          <p:nvPr/>
        </p:nvSpPr>
        <p:spPr>
          <a:xfrm>
            <a:off x="0" y="0"/>
            <a:ext cx="6096000" cy="6858000"/>
          </a:xfrm>
          <a:prstGeom prst="rect">
            <a:avLst/>
          </a:prstGeom>
          <a:solidFill>
            <a:srgbClr val="7E57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F29559-6F1E-9A41-B22A-29DCBEF78F24}"/>
              </a:ext>
            </a:extLst>
          </p:cNvPr>
          <p:cNvSpPr>
            <a:spLocks noGrp="1"/>
          </p:cNvSpPr>
          <p:nvPr>
            <p:ph type="title"/>
          </p:nvPr>
        </p:nvSpPr>
        <p:spPr>
          <a:xfrm>
            <a:off x="689482" y="771505"/>
            <a:ext cx="3526918" cy="1373247"/>
          </a:xfrm>
        </p:spPr>
        <p:txBody>
          <a:bodyPr>
            <a:normAutofit/>
          </a:bodyPr>
          <a:lstStyle/>
          <a:p>
            <a:r>
              <a:rPr lang="en-US" sz="4100" b="1" dirty="0">
                <a:solidFill>
                  <a:schemeClr val="bg1"/>
                </a:solidFill>
                <a:latin typeface="+mn-lt"/>
              </a:rPr>
              <a:t>Falls in 2018</a:t>
            </a:r>
          </a:p>
        </p:txBody>
      </p:sp>
      <p:sp>
        <p:nvSpPr>
          <p:cNvPr id="15" name="TextBox 14">
            <a:extLst>
              <a:ext uri="{FF2B5EF4-FFF2-40B4-BE49-F238E27FC236}">
                <a16:creationId xmlns:a16="http://schemas.microsoft.com/office/drawing/2014/main" id="{D20C5F44-0E0E-8248-B81F-37ED43592A8D}"/>
              </a:ext>
            </a:extLst>
          </p:cNvPr>
          <p:cNvSpPr txBox="1"/>
          <p:nvPr/>
        </p:nvSpPr>
        <p:spPr>
          <a:xfrm>
            <a:off x="689482" y="2154175"/>
            <a:ext cx="5077444" cy="3754874"/>
          </a:xfrm>
          <a:prstGeom prst="rect">
            <a:avLst/>
          </a:prstGeom>
          <a:noFill/>
        </p:spPr>
        <p:txBody>
          <a:bodyPr wrap="square" rtlCol="0">
            <a:spAutoFit/>
          </a:bodyPr>
          <a:lstStyle/>
          <a:p>
            <a:r>
              <a:rPr lang="en-US" sz="3000" dirty="0">
                <a:solidFill>
                  <a:schemeClr val="bg1"/>
                </a:solidFill>
                <a:latin typeface="Calibri" panose="020F0502020204030204" pitchFamily="34" charset="0"/>
              </a:rPr>
              <a:t>More than 8 million falls required medical attention.</a:t>
            </a:r>
          </a:p>
          <a:p>
            <a:endParaRPr lang="en-US" sz="3000" dirty="0">
              <a:solidFill>
                <a:schemeClr val="bg1"/>
              </a:solidFill>
              <a:latin typeface="Calibri" panose="020F0502020204030204" pitchFamily="34" charset="0"/>
            </a:endParaRPr>
          </a:p>
          <a:p>
            <a:r>
              <a:rPr lang="en-US" sz="3000" dirty="0">
                <a:solidFill>
                  <a:schemeClr val="bg1"/>
                </a:solidFill>
                <a:latin typeface="Calibri" panose="020F0502020204030204" pitchFamily="34" charset="0"/>
              </a:rPr>
              <a:t>More than 32,000 older adults died from a fall.</a:t>
            </a:r>
          </a:p>
          <a:p>
            <a:endParaRPr lang="en-US" sz="2400" dirty="0">
              <a:solidFill>
                <a:schemeClr val="bg1"/>
              </a:solidFill>
              <a:latin typeface="Calibri" panose="020F0502020204030204" pitchFamily="34" charset="0"/>
            </a:endParaRPr>
          </a:p>
          <a:p>
            <a:endParaRPr lang="en-US" sz="24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Source: </a:t>
            </a:r>
            <a:r>
              <a:rPr lang="en-US" sz="1600" dirty="0">
                <a:solidFill>
                  <a:schemeClr val="bg1"/>
                </a:solidFill>
                <a:latin typeface="Calibri" panose="020F0502020204030204" pitchFamily="34" charset="0"/>
                <a:hlinkClick r:id="rId3">
                  <a:extLst>
                    <a:ext uri="{A12FA001-AC4F-418D-AE19-62706E023703}">
                      <ahyp:hlinkClr xmlns:ahyp="http://schemas.microsoft.com/office/drawing/2018/hyperlinkcolor" val="tx"/>
                    </a:ext>
                  </a:extLst>
                </a:hlinkClick>
              </a:rPr>
              <a:t>https://www.cdc.gov/steadi/</a:t>
            </a:r>
            <a:r>
              <a:rPr lang="en-US" sz="1600" dirty="0">
                <a:solidFill>
                  <a:schemeClr val="bg1"/>
                </a:solidFill>
                <a:latin typeface="Calibri" panose="020F0502020204030204" pitchFamily="34" charset="0"/>
              </a:rPr>
              <a:t> </a:t>
            </a:r>
          </a:p>
          <a:p>
            <a:endParaRPr lang="en-US" sz="2400" dirty="0">
              <a:solidFill>
                <a:schemeClr val="bg1"/>
              </a:solidFill>
              <a:latin typeface="Calibri" panose="020F0502020204030204" pitchFamily="34" charset="0"/>
            </a:endParaRPr>
          </a:p>
        </p:txBody>
      </p:sp>
      <p:graphicFrame>
        <p:nvGraphicFramePr>
          <p:cNvPr id="20" name="Chart 19" descr="Graph showing how falls increase with age. 26% of falls were in people 65 to 74 years old; 29% in people 75 to 84 years old and 34% in peopl 85+.">
            <a:extLst>
              <a:ext uri="{FF2B5EF4-FFF2-40B4-BE49-F238E27FC236}">
                <a16:creationId xmlns:a16="http://schemas.microsoft.com/office/drawing/2014/main" id="{E3D246C3-4E43-4013-BAD4-FD9696902F35}"/>
              </a:ext>
            </a:extLst>
          </p:cNvPr>
          <p:cNvGraphicFramePr/>
          <p:nvPr>
            <p:extLst>
              <p:ext uri="{D42A27DB-BD31-4B8C-83A1-F6EECF244321}">
                <p14:modId xmlns:p14="http://schemas.microsoft.com/office/powerpoint/2010/main" val="2199232759"/>
              </p:ext>
            </p:extLst>
          </p:nvPr>
        </p:nvGraphicFramePr>
        <p:xfrm>
          <a:off x="6785483" y="663677"/>
          <a:ext cx="4717036" cy="58210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91826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5E758-5FD1-0C48-9FB5-CD11139024EE}"/>
              </a:ext>
            </a:extLst>
          </p:cNvPr>
          <p:cNvSpPr>
            <a:spLocks noGrp="1"/>
          </p:cNvSpPr>
          <p:nvPr>
            <p:ph type="title"/>
          </p:nvPr>
        </p:nvSpPr>
        <p:spPr>
          <a:xfrm>
            <a:off x="641205" y="2603864"/>
            <a:ext cx="2903455" cy="2865254"/>
          </a:xfrm>
        </p:spPr>
        <p:txBody>
          <a:bodyPr/>
          <a:lstStyle/>
          <a:p>
            <a:pPr>
              <a:tabLst>
                <a:tab pos="4502150" algn="l"/>
              </a:tabLst>
            </a:pPr>
            <a:br>
              <a:rPr lang="en-US" dirty="0">
                <a:solidFill>
                  <a:schemeClr val="bg1"/>
                </a:solidFill>
              </a:rPr>
            </a:br>
            <a:endParaRPr lang="en-US" dirty="0">
              <a:solidFill>
                <a:schemeClr val="bg1"/>
              </a:solidFill>
            </a:endParaRPr>
          </a:p>
        </p:txBody>
      </p:sp>
      <p:sp>
        <p:nvSpPr>
          <p:cNvPr id="12" name="TextBox 11">
            <a:extLst>
              <a:ext uri="{FF2B5EF4-FFF2-40B4-BE49-F238E27FC236}">
                <a16:creationId xmlns:a16="http://schemas.microsoft.com/office/drawing/2014/main" id="{CA91E72D-0B98-49F3-8C2D-D1A41CD6B54C}"/>
              </a:ext>
            </a:extLst>
          </p:cNvPr>
          <p:cNvSpPr txBox="1"/>
          <p:nvPr/>
        </p:nvSpPr>
        <p:spPr>
          <a:xfrm>
            <a:off x="10770546" y="2378558"/>
            <a:ext cx="301686" cy="369332"/>
          </a:xfrm>
          <a:prstGeom prst="rect">
            <a:avLst/>
          </a:prstGeom>
          <a:noFill/>
        </p:spPr>
        <p:txBody>
          <a:bodyPr wrap="none" rtlCol="0">
            <a:spAutoFit/>
          </a:bodyPr>
          <a:lstStyle/>
          <a:p>
            <a:r>
              <a:rPr lang="en-US" dirty="0">
                <a:solidFill>
                  <a:schemeClr val="bg1"/>
                </a:solidFill>
              </a:rPr>
              <a:t>1</a:t>
            </a:r>
          </a:p>
        </p:txBody>
      </p:sp>
      <p:sp>
        <p:nvSpPr>
          <p:cNvPr id="13" name="TextBox 12">
            <a:extLst>
              <a:ext uri="{FF2B5EF4-FFF2-40B4-BE49-F238E27FC236}">
                <a16:creationId xmlns:a16="http://schemas.microsoft.com/office/drawing/2014/main" id="{D7287958-9EAB-4A6E-88A0-87E3084FEE0C}"/>
              </a:ext>
            </a:extLst>
          </p:cNvPr>
          <p:cNvSpPr txBox="1"/>
          <p:nvPr/>
        </p:nvSpPr>
        <p:spPr>
          <a:xfrm>
            <a:off x="8794206" y="2603864"/>
            <a:ext cx="301686" cy="369332"/>
          </a:xfrm>
          <a:prstGeom prst="rect">
            <a:avLst/>
          </a:prstGeom>
          <a:noFill/>
        </p:spPr>
        <p:txBody>
          <a:bodyPr wrap="none" rtlCol="0">
            <a:spAutoFit/>
          </a:bodyPr>
          <a:lstStyle/>
          <a:p>
            <a:r>
              <a:rPr lang="en-US" dirty="0">
                <a:solidFill>
                  <a:schemeClr val="bg1"/>
                </a:solidFill>
              </a:rPr>
              <a:t>2</a:t>
            </a:r>
          </a:p>
        </p:txBody>
      </p:sp>
      <p:sp>
        <p:nvSpPr>
          <p:cNvPr id="14" name="TextBox 13">
            <a:extLst>
              <a:ext uri="{FF2B5EF4-FFF2-40B4-BE49-F238E27FC236}">
                <a16:creationId xmlns:a16="http://schemas.microsoft.com/office/drawing/2014/main" id="{E72CA0E9-7EA4-475F-B507-AB2763C53CF9}"/>
              </a:ext>
            </a:extLst>
          </p:cNvPr>
          <p:cNvSpPr txBox="1"/>
          <p:nvPr/>
        </p:nvSpPr>
        <p:spPr>
          <a:xfrm>
            <a:off x="8275836" y="2326195"/>
            <a:ext cx="301686" cy="369332"/>
          </a:xfrm>
          <a:prstGeom prst="rect">
            <a:avLst/>
          </a:prstGeom>
          <a:noFill/>
        </p:spPr>
        <p:txBody>
          <a:bodyPr wrap="none" rtlCol="0">
            <a:spAutoFit/>
          </a:bodyPr>
          <a:lstStyle/>
          <a:p>
            <a:r>
              <a:rPr lang="en-US" dirty="0">
                <a:solidFill>
                  <a:schemeClr val="bg1"/>
                </a:solidFill>
              </a:rPr>
              <a:t>3</a:t>
            </a:r>
          </a:p>
        </p:txBody>
      </p:sp>
      <p:sp>
        <p:nvSpPr>
          <p:cNvPr id="15" name="TextBox 14">
            <a:extLst>
              <a:ext uri="{FF2B5EF4-FFF2-40B4-BE49-F238E27FC236}">
                <a16:creationId xmlns:a16="http://schemas.microsoft.com/office/drawing/2014/main" id="{46EF5AA1-79BC-4FFE-9A32-4B8E14920A1D}"/>
              </a:ext>
            </a:extLst>
          </p:cNvPr>
          <p:cNvSpPr txBox="1"/>
          <p:nvPr/>
        </p:nvSpPr>
        <p:spPr>
          <a:xfrm>
            <a:off x="7616486" y="2665047"/>
            <a:ext cx="301686" cy="369332"/>
          </a:xfrm>
          <a:prstGeom prst="rect">
            <a:avLst/>
          </a:prstGeom>
          <a:noFill/>
        </p:spPr>
        <p:txBody>
          <a:bodyPr wrap="none" rtlCol="0">
            <a:spAutoFit/>
          </a:bodyPr>
          <a:lstStyle/>
          <a:p>
            <a:r>
              <a:rPr lang="en-US" dirty="0">
                <a:solidFill>
                  <a:schemeClr val="bg1"/>
                </a:solidFill>
              </a:rPr>
              <a:t>4</a:t>
            </a:r>
          </a:p>
        </p:txBody>
      </p:sp>
      <p:sp>
        <p:nvSpPr>
          <p:cNvPr id="16" name="TextBox 15">
            <a:extLst>
              <a:ext uri="{FF2B5EF4-FFF2-40B4-BE49-F238E27FC236}">
                <a16:creationId xmlns:a16="http://schemas.microsoft.com/office/drawing/2014/main" id="{FE7F8BCB-8394-418F-8BD5-31A374E826C8}"/>
              </a:ext>
            </a:extLst>
          </p:cNvPr>
          <p:cNvSpPr txBox="1"/>
          <p:nvPr/>
        </p:nvSpPr>
        <p:spPr>
          <a:xfrm>
            <a:off x="6916057" y="3479799"/>
            <a:ext cx="301686" cy="369332"/>
          </a:xfrm>
          <a:prstGeom prst="rect">
            <a:avLst/>
          </a:prstGeom>
          <a:noFill/>
        </p:spPr>
        <p:txBody>
          <a:bodyPr wrap="none" rtlCol="0">
            <a:spAutoFit/>
          </a:bodyPr>
          <a:lstStyle/>
          <a:p>
            <a:r>
              <a:rPr lang="en-US" dirty="0">
                <a:solidFill>
                  <a:schemeClr val="bg1"/>
                </a:solidFill>
              </a:rPr>
              <a:t>5</a:t>
            </a:r>
          </a:p>
        </p:txBody>
      </p:sp>
      <p:sp>
        <p:nvSpPr>
          <p:cNvPr id="8" name="TextBox 7">
            <a:extLst>
              <a:ext uri="{FF2B5EF4-FFF2-40B4-BE49-F238E27FC236}">
                <a16:creationId xmlns:a16="http://schemas.microsoft.com/office/drawing/2014/main" id="{EE872207-0CA4-44B5-B4F1-06D4D6D6DA0D}"/>
              </a:ext>
            </a:extLst>
          </p:cNvPr>
          <p:cNvSpPr txBox="1"/>
          <p:nvPr/>
        </p:nvSpPr>
        <p:spPr>
          <a:xfrm>
            <a:off x="4651980" y="6298836"/>
            <a:ext cx="1071704" cy="307777"/>
          </a:xfrm>
          <a:prstGeom prst="rect">
            <a:avLst/>
          </a:prstGeom>
          <a:noFill/>
        </p:spPr>
        <p:txBody>
          <a:bodyPr wrap="none" rtlCol="0">
            <a:spAutoFit/>
          </a:bodyPr>
          <a:lstStyle/>
          <a:p>
            <a:r>
              <a:rPr lang="en-US" sz="1400" dirty="0"/>
              <a:t>Source: </a:t>
            </a:r>
            <a:r>
              <a:rPr lang="en-US" sz="1400" dirty="0">
                <a:hlinkClick r:id="rId3"/>
              </a:rPr>
              <a:t>CDC</a:t>
            </a:r>
            <a:endParaRPr lang="en-US" sz="1400" dirty="0"/>
          </a:p>
        </p:txBody>
      </p:sp>
      <p:pic>
        <p:nvPicPr>
          <p:cNvPr id="4" name="Picture 3">
            <a:extLst>
              <a:ext uri="{FF2B5EF4-FFF2-40B4-BE49-F238E27FC236}">
                <a16:creationId xmlns:a16="http://schemas.microsoft.com/office/drawing/2014/main" id="{DB8E4BE9-61C7-46B5-81D4-CA28752D5DC9}"/>
              </a:ext>
            </a:extLst>
          </p:cNvPr>
          <p:cNvPicPr>
            <a:picLocks noChangeAspect="1"/>
          </p:cNvPicPr>
          <p:nvPr/>
        </p:nvPicPr>
        <p:blipFill rotWithShape="1">
          <a:blip r:embed="rId4"/>
          <a:srcRect l="962" r="34849"/>
          <a:stretch/>
        </p:blipFill>
        <p:spPr>
          <a:xfrm>
            <a:off x="4763401" y="309514"/>
            <a:ext cx="7024870" cy="4772025"/>
          </a:xfrm>
          <a:prstGeom prst="rect">
            <a:avLst/>
          </a:prstGeom>
        </p:spPr>
      </p:pic>
      <p:pic>
        <p:nvPicPr>
          <p:cNvPr id="6" name="Picture 5">
            <a:extLst>
              <a:ext uri="{FF2B5EF4-FFF2-40B4-BE49-F238E27FC236}">
                <a16:creationId xmlns:a16="http://schemas.microsoft.com/office/drawing/2014/main" id="{A20B3E71-5875-4BED-9642-68C4E98A8A0E}"/>
              </a:ext>
            </a:extLst>
          </p:cNvPr>
          <p:cNvPicPr>
            <a:picLocks noChangeAspect="1"/>
          </p:cNvPicPr>
          <p:nvPr/>
        </p:nvPicPr>
        <p:blipFill rotWithShape="1">
          <a:blip r:embed="rId5"/>
          <a:srcRect r="13765"/>
          <a:stretch/>
        </p:blipFill>
        <p:spPr>
          <a:xfrm>
            <a:off x="8945049" y="4917742"/>
            <a:ext cx="2989879" cy="1638300"/>
          </a:xfrm>
          <a:prstGeom prst="rect">
            <a:avLst/>
          </a:prstGeom>
          <a:ln>
            <a:solidFill>
              <a:schemeClr val="tx1"/>
            </a:solidFill>
          </a:ln>
        </p:spPr>
      </p:pic>
      <p:sp>
        <p:nvSpPr>
          <p:cNvPr id="9" name="TextBox 8">
            <a:extLst>
              <a:ext uri="{FF2B5EF4-FFF2-40B4-BE49-F238E27FC236}">
                <a16:creationId xmlns:a16="http://schemas.microsoft.com/office/drawing/2014/main" id="{D882AC6A-89FE-4103-969A-AC42A6FA34CC}"/>
              </a:ext>
            </a:extLst>
          </p:cNvPr>
          <p:cNvSpPr txBox="1"/>
          <p:nvPr/>
        </p:nvSpPr>
        <p:spPr>
          <a:xfrm>
            <a:off x="9029946" y="1744706"/>
            <a:ext cx="222279" cy="369332"/>
          </a:xfrm>
          <a:prstGeom prst="rect">
            <a:avLst/>
          </a:prstGeom>
          <a:noFill/>
        </p:spPr>
        <p:txBody>
          <a:bodyPr wrap="square" rtlCol="0">
            <a:spAutoFit/>
          </a:bodyPr>
          <a:lstStyle/>
          <a:p>
            <a:r>
              <a:rPr lang="en-US" dirty="0">
                <a:solidFill>
                  <a:schemeClr val="bg1"/>
                </a:solidFill>
              </a:rPr>
              <a:t>1</a:t>
            </a:r>
          </a:p>
        </p:txBody>
      </p:sp>
      <p:sp>
        <p:nvSpPr>
          <p:cNvPr id="17" name="TextBox 16">
            <a:extLst>
              <a:ext uri="{FF2B5EF4-FFF2-40B4-BE49-F238E27FC236}">
                <a16:creationId xmlns:a16="http://schemas.microsoft.com/office/drawing/2014/main" id="{F0479DC6-7DA2-4A67-8016-3FEC9BF58EDB}"/>
              </a:ext>
            </a:extLst>
          </p:cNvPr>
          <p:cNvSpPr txBox="1"/>
          <p:nvPr/>
        </p:nvSpPr>
        <p:spPr>
          <a:xfrm>
            <a:off x="10856073" y="1552586"/>
            <a:ext cx="301686" cy="369332"/>
          </a:xfrm>
          <a:prstGeom prst="rect">
            <a:avLst/>
          </a:prstGeom>
          <a:noFill/>
        </p:spPr>
        <p:txBody>
          <a:bodyPr wrap="square" rtlCol="0">
            <a:spAutoFit/>
          </a:bodyPr>
          <a:lstStyle/>
          <a:p>
            <a:r>
              <a:rPr lang="en-US" dirty="0">
                <a:solidFill>
                  <a:schemeClr val="bg1"/>
                </a:solidFill>
              </a:rPr>
              <a:t>2</a:t>
            </a:r>
          </a:p>
        </p:txBody>
      </p:sp>
      <p:sp>
        <p:nvSpPr>
          <p:cNvPr id="18" name="TextBox 17">
            <a:extLst>
              <a:ext uri="{FF2B5EF4-FFF2-40B4-BE49-F238E27FC236}">
                <a16:creationId xmlns:a16="http://schemas.microsoft.com/office/drawing/2014/main" id="{3D375DD6-30BD-4020-A6E2-87F64F82C310}"/>
              </a:ext>
            </a:extLst>
          </p:cNvPr>
          <p:cNvSpPr txBox="1"/>
          <p:nvPr/>
        </p:nvSpPr>
        <p:spPr>
          <a:xfrm>
            <a:off x="11179247" y="1259456"/>
            <a:ext cx="301686" cy="369332"/>
          </a:xfrm>
          <a:prstGeom prst="rect">
            <a:avLst/>
          </a:prstGeom>
          <a:noFill/>
        </p:spPr>
        <p:txBody>
          <a:bodyPr wrap="square" rtlCol="0">
            <a:spAutoFit/>
          </a:bodyPr>
          <a:lstStyle/>
          <a:p>
            <a:r>
              <a:rPr lang="en-US" dirty="0">
                <a:solidFill>
                  <a:schemeClr val="bg1"/>
                </a:solidFill>
              </a:rPr>
              <a:t>3</a:t>
            </a:r>
          </a:p>
        </p:txBody>
      </p:sp>
      <p:sp>
        <p:nvSpPr>
          <p:cNvPr id="19" name="TextBox 18">
            <a:extLst>
              <a:ext uri="{FF2B5EF4-FFF2-40B4-BE49-F238E27FC236}">
                <a16:creationId xmlns:a16="http://schemas.microsoft.com/office/drawing/2014/main" id="{AFBFA417-08F8-4233-8FB4-2586F2C10F61}"/>
              </a:ext>
            </a:extLst>
          </p:cNvPr>
          <p:cNvSpPr txBox="1"/>
          <p:nvPr/>
        </p:nvSpPr>
        <p:spPr>
          <a:xfrm>
            <a:off x="8578574" y="1532881"/>
            <a:ext cx="301686" cy="369332"/>
          </a:xfrm>
          <a:prstGeom prst="rect">
            <a:avLst/>
          </a:prstGeom>
          <a:noFill/>
        </p:spPr>
        <p:txBody>
          <a:bodyPr wrap="square" rtlCol="0">
            <a:spAutoFit/>
          </a:bodyPr>
          <a:lstStyle/>
          <a:p>
            <a:r>
              <a:rPr lang="en-US" dirty="0">
                <a:solidFill>
                  <a:schemeClr val="bg1"/>
                </a:solidFill>
              </a:rPr>
              <a:t>4</a:t>
            </a:r>
          </a:p>
        </p:txBody>
      </p:sp>
      <p:sp>
        <p:nvSpPr>
          <p:cNvPr id="20" name="TextBox 19">
            <a:extLst>
              <a:ext uri="{FF2B5EF4-FFF2-40B4-BE49-F238E27FC236}">
                <a16:creationId xmlns:a16="http://schemas.microsoft.com/office/drawing/2014/main" id="{130EBDDB-F1B0-4C76-9069-053F2FCE1CE6}"/>
              </a:ext>
            </a:extLst>
          </p:cNvPr>
          <p:cNvSpPr txBox="1"/>
          <p:nvPr/>
        </p:nvSpPr>
        <p:spPr>
          <a:xfrm>
            <a:off x="7328849" y="2606768"/>
            <a:ext cx="301686" cy="369332"/>
          </a:xfrm>
          <a:prstGeom prst="rect">
            <a:avLst/>
          </a:prstGeom>
          <a:noFill/>
        </p:spPr>
        <p:txBody>
          <a:bodyPr wrap="square" rtlCol="0">
            <a:spAutoFit/>
          </a:bodyPr>
          <a:lstStyle/>
          <a:p>
            <a:r>
              <a:rPr lang="en-US" dirty="0">
                <a:solidFill>
                  <a:schemeClr val="bg1"/>
                </a:solidFill>
              </a:rPr>
              <a:t>5</a:t>
            </a:r>
          </a:p>
        </p:txBody>
      </p:sp>
      <p:sp>
        <p:nvSpPr>
          <p:cNvPr id="5" name="TextBox 4">
            <a:extLst>
              <a:ext uri="{FF2B5EF4-FFF2-40B4-BE49-F238E27FC236}">
                <a16:creationId xmlns:a16="http://schemas.microsoft.com/office/drawing/2014/main" id="{A91FFB2B-D819-A946-9EDF-47E9ED76ABC6}"/>
              </a:ext>
            </a:extLst>
          </p:cNvPr>
          <p:cNvSpPr txBox="1"/>
          <p:nvPr/>
        </p:nvSpPr>
        <p:spPr>
          <a:xfrm>
            <a:off x="468977" y="1052048"/>
            <a:ext cx="3492500" cy="2123979"/>
          </a:xfrm>
          <a:prstGeom prst="rect">
            <a:avLst/>
          </a:prstGeom>
          <a:noFill/>
        </p:spPr>
        <p:txBody>
          <a:bodyPr wrap="square" rtlCol="0">
            <a:spAutoFit/>
          </a:bodyPr>
          <a:lstStyle/>
          <a:p>
            <a:pPr>
              <a:lnSpc>
                <a:spcPct val="80000"/>
              </a:lnSpc>
            </a:pPr>
            <a:r>
              <a:rPr lang="en-US" sz="4100" b="1" dirty="0">
                <a:solidFill>
                  <a:srgbClr val="270089"/>
                </a:solidFill>
              </a:rPr>
              <a:t>Where does Minnesota rank?</a:t>
            </a:r>
            <a:br>
              <a:rPr lang="en-US" sz="4100" b="1" dirty="0">
                <a:solidFill>
                  <a:srgbClr val="270089"/>
                </a:solidFill>
              </a:rPr>
            </a:br>
            <a:endParaRPr lang="en-US" sz="4100" b="1" dirty="0">
              <a:solidFill>
                <a:srgbClr val="270089"/>
              </a:solidFill>
            </a:endParaRPr>
          </a:p>
        </p:txBody>
      </p:sp>
      <p:sp>
        <p:nvSpPr>
          <p:cNvPr id="7" name="TextBox 6">
            <a:extLst>
              <a:ext uri="{FF2B5EF4-FFF2-40B4-BE49-F238E27FC236}">
                <a16:creationId xmlns:a16="http://schemas.microsoft.com/office/drawing/2014/main" id="{C761BCAE-9EFD-B843-A05A-786100783C24}"/>
              </a:ext>
            </a:extLst>
          </p:cNvPr>
          <p:cNvSpPr txBox="1"/>
          <p:nvPr/>
        </p:nvSpPr>
        <p:spPr>
          <a:xfrm>
            <a:off x="481105" y="3120079"/>
            <a:ext cx="3079895" cy="1876155"/>
          </a:xfrm>
          <a:prstGeom prst="rect">
            <a:avLst/>
          </a:prstGeom>
          <a:noFill/>
        </p:spPr>
        <p:txBody>
          <a:bodyPr wrap="square" rtlCol="0">
            <a:spAutoFit/>
          </a:bodyPr>
          <a:lstStyle/>
          <a:p>
            <a:pPr>
              <a:lnSpc>
                <a:spcPct val="80000"/>
              </a:lnSpc>
            </a:pPr>
            <a:r>
              <a:rPr lang="en-US" sz="3600" dirty="0">
                <a:solidFill>
                  <a:srgbClr val="270089"/>
                </a:solidFill>
              </a:rPr>
              <a:t>No. 4 in the country for deaths from falls</a:t>
            </a:r>
          </a:p>
        </p:txBody>
      </p:sp>
    </p:spTree>
    <p:extLst>
      <p:ext uri="{BB962C8B-B14F-4D97-AF65-F5344CB8AC3E}">
        <p14:creationId xmlns:p14="http://schemas.microsoft.com/office/powerpoint/2010/main" val="311072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F76234-3AD3-E145-80F6-49DE1A76EEF6}"/>
              </a:ext>
            </a:extLst>
          </p:cNvPr>
          <p:cNvPicPr>
            <a:picLocks noChangeAspect="1"/>
          </p:cNvPicPr>
          <p:nvPr/>
        </p:nvPicPr>
        <p:blipFill>
          <a:blip r:embed="rId3"/>
          <a:stretch>
            <a:fillRect/>
          </a:stretch>
        </p:blipFill>
        <p:spPr>
          <a:xfrm>
            <a:off x="2467" y="0"/>
            <a:ext cx="12187066" cy="6858000"/>
          </a:xfrm>
          <a:prstGeom prst="rect">
            <a:avLst/>
          </a:prstGeom>
        </p:spPr>
      </p:pic>
      <p:sp>
        <p:nvSpPr>
          <p:cNvPr id="2" name="TextBox 1">
            <a:extLst>
              <a:ext uri="{FF2B5EF4-FFF2-40B4-BE49-F238E27FC236}">
                <a16:creationId xmlns:a16="http://schemas.microsoft.com/office/drawing/2014/main" id="{CB627CF8-78AF-3140-91AE-B0452B03F798}"/>
              </a:ext>
            </a:extLst>
          </p:cNvPr>
          <p:cNvSpPr txBox="1"/>
          <p:nvPr/>
        </p:nvSpPr>
        <p:spPr>
          <a:xfrm>
            <a:off x="1084860" y="2096264"/>
            <a:ext cx="10188122" cy="3662541"/>
          </a:xfrm>
          <a:prstGeom prst="rect">
            <a:avLst/>
          </a:prstGeom>
          <a:noFill/>
        </p:spPr>
        <p:txBody>
          <a:bodyPr wrap="square" rtlCol="0">
            <a:spAutoFit/>
          </a:bodyPr>
          <a:lstStyle/>
          <a:p>
            <a:pPr algn="ctr">
              <a:lnSpc>
                <a:spcPct val="80000"/>
              </a:lnSpc>
              <a:spcAft>
                <a:spcPts val="1800"/>
              </a:spcAft>
            </a:pPr>
            <a:r>
              <a:rPr lang="en-US" sz="7000" dirty="0">
                <a:solidFill>
                  <a:srgbClr val="270089"/>
                </a:solidFill>
                <a:latin typeface="Calibri" panose="020F0502020204030204" pitchFamily="34" charset="0"/>
              </a:rPr>
              <a:t>Falls are a normal </a:t>
            </a:r>
            <a:br>
              <a:rPr lang="en-US" sz="7000" dirty="0">
                <a:solidFill>
                  <a:srgbClr val="270089"/>
                </a:solidFill>
                <a:latin typeface="Calibri" panose="020F0502020204030204" pitchFamily="34" charset="0"/>
              </a:rPr>
            </a:br>
            <a:r>
              <a:rPr lang="en-US" sz="7000" dirty="0">
                <a:solidFill>
                  <a:srgbClr val="270089"/>
                </a:solidFill>
                <a:latin typeface="Calibri" panose="020F0502020204030204" pitchFamily="34" charset="0"/>
              </a:rPr>
              <a:t>part of aging.</a:t>
            </a:r>
          </a:p>
          <a:p>
            <a:pPr algn="ctr">
              <a:spcAft>
                <a:spcPts val="1800"/>
              </a:spcAft>
            </a:pPr>
            <a:r>
              <a:rPr lang="en-US" sz="4500" dirty="0">
                <a:solidFill>
                  <a:srgbClr val="76777A"/>
                </a:solidFill>
                <a:latin typeface="Calibri" panose="020F0502020204030204" pitchFamily="34" charset="0"/>
              </a:rPr>
              <a:t>True or False?</a:t>
            </a:r>
          </a:p>
          <a:p>
            <a:pPr algn="ctr">
              <a:spcAft>
                <a:spcPts val="1800"/>
              </a:spcAft>
            </a:pPr>
            <a:endParaRPr lang="en-US" sz="4500" dirty="0">
              <a:solidFill>
                <a:srgbClr val="13294B"/>
              </a:solidFill>
              <a:latin typeface="Calibri" panose="020F0502020204030204" pitchFamily="34" charset="0"/>
            </a:endParaRPr>
          </a:p>
        </p:txBody>
      </p:sp>
      <p:cxnSp>
        <p:nvCxnSpPr>
          <p:cNvPr id="6" name="Straight Connector 5">
            <a:extLst>
              <a:ext uri="{FF2B5EF4-FFF2-40B4-BE49-F238E27FC236}">
                <a16:creationId xmlns:a16="http://schemas.microsoft.com/office/drawing/2014/main" id="{E06E0B75-D14F-704C-9812-6C82D16F20A5}"/>
              </a:ext>
            </a:extLst>
          </p:cNvPr>
          <p:cNvCxnSpPr/>
          <p:nvPr/>
        </p:nvCxnSpPr>
        <p:spPr>
          <a:xfrm>
            <a:off x="2593041" y="3988147"/>
            <a:ext cx="7005917"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779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5FADBC6D-C87B-4F7C-A9E0-4B030291DC49}"/>
              </a:ext>
            </a:extLst>
          </p:cNvPr>
          <p:cNvSpPr txBox="1">
            <a:spLocks/>
          </p:cNvSpPr>
          <p:nvPr/>
        </p:nvSpPr>
        <p:spPr>
          <a:xfrm>
            <a:off x="781665" y="365126"/>
            <a:ext cx="10572135" cy="991726"/>
          </a:xfrm>
          <a:prstGeom prst="rect">
            <a:avLst/>
          </a:prstGeom>
        </p:spPr>
        <p:txBody>
          <a:bodyPr>
            <a:normAutofit/>
          </a:bodyPr>
          <a:lstStyle>
            <a:lvl1pPr algn="l" defTabSz="914400" rtl="0" eaLnBrk="1" latinLnBrk="0" hangingPunct="1">
              <a:lnSpc>
                <a:spcPct val="90000"/>
              </a:lnSpc>
              <a:spcBef>
                <a:spcPct val="0"/>
              </a:spcBef>
              <a:buNone/>
              <a:defRPr sz="5000" b="1" i="0" kern="1200">
                <a:solidFill>
                  <a:srgbClr val="13294B"/>
                </a:solidFill>
                <a:latin typeface="Red Hat Display" panose="02010503040201060303" pitchFamily="2" charset="77"/>
                <a:ea typeface="+mj-ea"/>
                <a:cs typeface="+mj-cs"/>
              </a:defRPr>
            </a:lvl1pPr>
          </a:lstStyle>
          <a:p>
            <a:r>
              <a:rPr lang="en-US" sz="4100" dirty="0">
                <a:solidFill>
                  <a:schemeClr val="tx1"/>
                </a:solidFill>
                <a:latin typeface="Calibri" panose="020F0502020204030204" pitchFamily="34" charset="0"/>
              </a:rPr>
              <a:t>Check Your Risk for Falling</a:t>
            </a:r>
          </a:p>
          <a:p>
            <a:r>
              <a:rPr lang="en-US" sz="2300" b="0" kern="1200" dirty="0">
                <a:solidFill>
                  <a:schemeClr val="tx1"/>
                </a:solidFill>
                <a:latin typeface="Calibri" panose="020F0502020204030204" pitchFamily="34" charset="0"/>
              </a:rPr>
              <a:t>Answer “Yes” or “No” for each statement below.</a:t>
            </a:r>
            <a:endParaRPr lang="en-US" sz="2300" b="0" kern="1200" dirty="0">
              <a:solidFill>
                <a:schemeClr val="tx1"/>
              </a:solidFill>
              <a:latin typeface="Calibri" panose="020F0502020204030204" pitchFamily="34" charset="0"/>
              <a:ea typeface="+mj-ea"/>
              <a:cs typeface="+mj-cs"/>
            </a:endParaRPr>
          </a:p>
          <a:p>
            <a:endParaRPr lang="en-US" sz="4400" b="0" dirty="0">
              <a:solidFill>
                <a:schemeClr val="tx1"/>
              </a:solidFill>
              <a:latin typeface="Calibri" panose="020F0502020204030204" pitchFamily="34" charset="0"/>
            </a:endParaRPr>
          </a:p>
        </p:txBody>
      </p:sp>
      <p:graphicFrame>
        <p:nvGraphicFramePr>
          <p:cNvPr id="3" name="Table 2">
            <a:extLst>
              <a:ext uri="{FF2B5EF4-FFF2-40B4-BE49-F238E27FC236}">
                <a16:creationId xmlns:a16="http://schemas.microsoft.com/office/drawing/2014/main" id="{E823895C-7141-4F4C-8089-F09DB1816408}"/>
              </a:ext>
            </a:extLst>
          </p:cNvPr>
          <p:cNvGraphicFramePr>
            <a:graphicFrameLocks noGrp="1"/>
          </p:cNvGraphicFramePr>
          <p:nvPr>
            <p:extLst>
              <p:ext uri="{D42A27DB-BD31-4B8C-83A1-F6EECF244321}">
                <p14:modId xmlns:p14="http://schemas.microsoft.com/office/powerpoint/2010/main" val="2211462904"/>
              </p:ext>
            </p:extLst>
          </p:nvPr>
        </p:nvGraphicFramePr>
        <p:xfrm>
          <a:off x="781665" y="1488312"/>
          <a:ext cx="10939280" cy="5002784"/>
        </p:xfrm>
        <a:graphic>
          <a:graphicData uri="http://schemas.openxmlformats.org/drawingml/2006/table">
            <a:tbl>
              <a:tblPr firstRow="1" bandRow="1">
                <a:tableStyleId>{E8B1032C-EA38-4F05-BA0D-38AFFFC7BED3}</a:tableStyleId>
              </a:tblPr>
              <a:tblGrid>
                <a:gridCol w="1074844">
                  <a:extLst>
                    <a:ext uri="{9D8B030D-6E8A-4147-A177-3AD203B41FA5}">
                      <a16:colId xmlns:a16="http://schemas.microsoft.com/office/drawing/2014/main" val="644170274"/>
                    </a:ext>
                  </a:extLst>
                </a:gridCol>
                <a:gridCol w="1025236">
                  <a:extLst>
                    <a:ext uri="{9D8B030D-6E8A-4147-A177-3AD203B41FA5}">
                      <a16:colId xmlns:a16="http://schemas.microsoft.com/office/drawing/2014/main" val="3579932736"/>
                    </a:ext>
                  </a:extLst>
                </a:gridCol>
                <a:gridCol w="8839200">
                  <a:extLst>
                    <a:ext uri="{9D8B030D-6E8A-4147-A177-3AD203B41FA5}">
                      <a16:colId xmlns:a16="http://schemas.microsoft.com/office/drawing/2014/main" val="3671764545"/>
                    </a:ext>
                  </a:extLst>
                </a:gridCol>
              </a:tblGrid>
              <a:tr h="370840">
                <a:tc>
                  <a:txBody>
                    <a:bodyPr/>
                    <a:lstStyle/>
                    <a:p>
                      <a:pPr algn="l" defTabSz="914400" rtl="0" eaLnBrk="1" latinLnBrk="0" hangingPunct="1">
                        <a:lnSpc>
                          <a:spcPct val="90000"/>
                        </a:lnSpc>
                        <a:spcBef>
                          <a:spcPct val="0"/>
                        </a:spcBef>
                        <a:buNone/>
                      </a:pPr>
                      <a:r>
                        <a:rPr lang="en-US" sz="1800" b="0" kern="1200" dirty="0">
                          <a:solidFill>
                            <a:schemeClr val="tx1"/>
                          </a:solidFill>
                        </a:rPr>
                        <a:t>Yes (2)</a:t>
                      </a:r>
                      <a:endParaRPr lang="en-US" sz="1800" b="0" i="0" kern="1200" dirty="0">
                        <a:solidFill>
                          <a:schemeClr val="tx1"/>
                        </a:solidFill>
                        <a:latin typeface="Calibri" panose="020F0502020204030204" pitchFamily="34" charset="0"/>
                        <a:ea typeface="+mj-ea"/>
                        <a:cs typeface="+mj-cs"/>
                      </a:endParaRPr>
                    </a:p>
                  </a:txBody>
                  <a:tcPr/>
                </a:tc>
                <a:tc>
                  <a:txBody>
                    <a:bodyPr/>
                    <a:lstStyle/>
                    <a:p>
                      <a:pPr algn="l" defTabSz="914400" rtl="0" eaLnBrk="1" latinLnBrk="0" hangingPunct="1">
                        <a:lnSpc>
                          <a:spcPct val="90000"/>
                        </a:lnSpc>
                        <a:spcBef>
                          <a:spcPct val="0"/>
                        </a:spcBef>
                        <a:buNone/>
                      </a:pPr>
                      <a:r>
                        <a:rPr lang="en-US" sz="1800" b="0" kern="1200" dirty="0">
                          <a:solidFill>
                            <a:schemeClr val="tx1"/>
                          </a:solidFill>
                        </a:rPr>
                        <a:t>No (0)</a:t>
                      </a:r>
                      <a:endParaRPr lang="en-US" sz="1800" b="0" i="0" kern="1200" dirty="0">
                        <a:solidFill>
                          <a:schemeClr val="tx1"/>
                        </a:solidFill>
                        <a:latin typeface="Calibri" panose="020F0502020204030204" pitchFamily="34" charset="0"/>
                        <a:ea typeface="+mj-ea"/>
                        <a:cs typeface="+mj-cs"/>
                      </a:endParaRPr>
                    </a:p>
                  </a:txBody>
                  <a:tcPr/>
                </a:tc>
                <a:tc>
                  <a:txBody>
                    <a:bodyPr/>
                    <a:lstStyle/>
                    <a:p>
                      <a:pPr algn="l" defTabSz="914400" rtl="0" eaLnBrk="1" latinLnBrk="0" hangingPunct="1">
                        <a:lnSpc>
                          <a:spcPct val="90000"/>
                        </a:lnSpc>
                        <a:spcBef>
                          <a:spcPct val="0"/>
                        </a:spcBef>
                        <a:buNone/>
                      </a:pPr>
                      <a:r>
                        <a:rPr lang="en-US" sz="1800" b="0" kern="1200" dirty="0">
                          <a:solidFill>
                            <a:schemeClr val="tx1"/>
                          </a:solidFill>
                        </a:rPr>
                        <a:t>I have fallen in the past year.</a:t>
                      </a:r>
                      <a:endParaRPr lang="en-US" sz="1800" b="0" i="0" kern="1200" dirty="0">
                        <a:solidFill>
                          <a:schemeClr val="tx1"/>
                        </a:solidFill>
                        <a:latin typeface="Calibri" panose="020F0502020204030204" pitchFamily="34" charset="0"/>
                        <a:ea typeface="+mj-ea"/>
                        <a:cs typeface="+mj-cs"/>
                      </a:endParaRPr>
                    </a:p>
                  </a:txBody>
                  <a:tcPr/>
                </a:tc>
                <a:extLst>
                  <a:ext uri="{0D108BD9-81ED-4DB2-BD59-A6C34878D82A}">
                    <a16:rowId xmlns:a16="http://schemas.microsoft.com/office/drawing/2014/main" val="1997592729"/>
                  </a:ext>
                </a:extLst>
              </a:tr>
              <a:tr h="370840">
                <a:tc>
                  <a: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1800" b="0" kern="1200" dirty="0">
                          <a:solidFill>
                            <a:schemeClr val="tx1"/>
                          </a:solidFill>
                        </a:rPr>
                        <a:t>Yes (2)</a:t>
                      </a:r>
                      <a:endParaRPr lang="en-US" sz="1800" b="0" i="0" kern="1200" dirty="0">
                        <a:solidFill>
                          <a:schemeClr val="tx1"/>
                        </a:solidFill>
                        <a:latin typeface="Calibri" panose="020F0502020204030204" pitchFamily="34" charset="0"/>
                        <a:ea typeface="+mj-ea"/>
                        <a:cs typeface="+mj-cs"/>
                      </a:endParaRPr>
                    </a:p>
                  </a:txBody>
                  <a:tcPr/>
                </a:tc>
                <a:tc>
                  <a: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1800" b="0" kern="1200" dirty="0">
                          <a:solidFill>
                            <a:schemeClr val="tx1"/>
                          </a:solidFill>
                        </a:rPr>
                        <a:t>No (0)</a:t>
                      </a:r>
                      <a:endParaRPr lang="en-US" sz="1800" b="0" i="0" kern="1200" dirty="0">
                        <a:solidFill>
                          <a:schemeClr val="tx1"/>
                        </a:solidFill>
                        <a:latin typeface="Calibri" panose="020F0502020204030204" pitchFamily="34" charset="0"/>
                        <a:ea typeface="+mj-ea"/>
                        <a:cs typeface="+mj-cs"/>
                      </a:endParaRPr>
                    </a:p>
                  </a:txBody>
                  <a:tcPr/>
                </a:tc>
                <a:tc>
                  <a:txBody>
                    <a:bodyPr/>
                    <a:lstStyle/>
                    <a:p>
                      <a:pPr algn="l" defTabSz="914400" rtl="0" eaLnBrk="1" latinLnBrk="0" hangingPunct="1">
                        <a:lnSpc>
                          <a:spcPct val="90000"/>
                        </a:lnSpc>
                        <a:spcBef>
                          <a:spcPct val="0"/>
                        </a:spcBef>
                        <a:buNone/>
                      </a:pPr>
                      <a:r>
                        <a:rPr lang="en-US" sz="1800" b="0" kern="1200" dirty="0">
                          <a:solidFill>
                            <a:schemeClr val="tx1"/>
                          </a:solidFill>
                        </a:rPr>
                        <a:t>I use or have been advised to use a cane or walker to get around safely.</a:t>
                      </a:r>
                      <a:endParaRPr lang="en-US" sz="1800" b="0" i="0" kern="1200" dirty="0">
                        <a:solidFill>
                          <a:schemeClr val="tx1"/>
                        </a:solidFill>
                        <a:latin typeface="Calibri" panose="020F0502020204030204" pitchFamily="34" charset="0"/>
                        <a:ea typeface="+mj-ea"/>
                        <a:cs typeface="+mj-cs"/>
                      </a:endParaRPr>
                    </a:p>
                  </a:txBody>
                  <a:tcPr/>
                </a:tc>
                <a:extLst>
                  <a:ext uri="{0D108BD9-81ED-4DB2-BD59-A6C34878D82A}">
                    <a16:rowId xmlns:a16="http://schemas.microsoft.com/office/drawing/2014/main" val="1434330486"/>
                  </a:ext>
                </a:extLst>
              </a:tr>
              <a:tr h="370840">
                <a:tc>
                  <a: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1800" b="0" kern="1200" dirty="0">
                          <a:solidFill>
                            <a:schemeClr val="tx1"/>
                          </a:solidFill>
                        </a:rPr>
                        <a:t>Yes (1)</a:t>
                      </a:r>
                      <a:endParaRPr lang="en-US" sz="1800" b="0" i="0" kern="1200" dirty="0">
                        <a:solidFill>
                          <a:schemeClr val="tx1"/>
                        </a:solidFill>
                        <a:latin typeface="Calibri" panose="020F0502020204030204" pitchFamily="34" charset="0"/>
                        <a:ea typeface="+mj-ea"/>
                        <a:cs typeface="+mj-cs"/>
                      </a:endParaRPr>
                    </a:p>
                  </a:txBody>
                  <a:tcPr/>
                </a:tc>
                <a:tc>
                  <a: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1800" b="0" kern="1200" dirty="0">
                          <a:solidFill>
                            <a:schemeClr val="tx1"/>
                          </a:solidFill>
                        </a:rPr>
                        <a:t>No (0)</a:t>
                      </a:r>
                      <a:endParaRPr lang="en-US" sz="1800" b="0" i="0" kern="1200" dirty="0">
                        <a:solidFill>
                          <a:schemeClr val="tx1"/>
                        </a:solidFill>
                        <a:latin typeface="Calibri" panose="020F0502020204030204" pitchFamily="34" charset="0"/>
                        <a:ea typeface="+mj-ea"/>
                        <a:cs typeface="+mj-cs"/>
                      </a:endParaRPr>
                    </a:p>
                  </a:txBody>
                  <a:tcPr/>
                </a:tc>
                <a:tc>
                  <a:txBody>
                    <a:bodyPr/>
                    <a:lstStyle/>
                    <a:p>
                      <a:pPr algn="l" defTabSz="914400" rtl="0" eaLnBrk="1" latinLnBrk="0" hangingPunct="1">
                        <a:lnSpc>
                          <a:spcPct val="90000"/>
                        </a:lnSpc>
                        <a:spcBef>
                          <a:spcPct val="0"/>
                        </a:spcBef>
                        <a:buNone/>
                      </a:pPr>
                      <a:r>
                        <a:rPr lang="en-US" sz="1800" b="0" kern="1200" dirty="0">
                          <a:solidFill>
                            <a:schemeClr val="tx1"/>
                          </a:solidFill>
                        </a:rPr>
                        <a:t>Sometimes I feel unsteady when I am walking.</a:t>
                      </a:r>
                      <a:endParaRPr lang="en-US" sz="1800" b="0" i="0" kern="1200" dirty="0">
                        <a:solidFill>
                          <a:schemeClr val="tx1"/>
                        </a:solidFill>
                        <a:latin typeface="Calibri" panose="020F0502020204030204" pitchFamily="34" charset="0"/>
                        <a:ea typeface="+mj-ea"/>
                        <a:cs typeface="+mj-cs"/>
                      </a:endParaRPr>
                    </a:p>
                  </a:txBody>
                  <a:tcPr/>
                </a:tc>
                <a:extLst>
                  <a:ext uri="{0D108BD9-81ED-4DB2-BD59-A6C34878D82A}">
                    <a16:rowId xmlns:a16="http://schemas.microsoft.com/office/drawing/2014/main" val="3121673205"/>
                  </a:ext>
                </a:extLst>
              </a:tr>
              <a:tr h="370840">
                <a:tc>
                  <a: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1800" b="0" kern="1200" dirty="0">
                          <a:solidFill>
                            <a:schemeClr val="tx1"/>
                          </a:solidFill>
                        </a:rPr>
                        <a:t>Yes (1)</a:t>
                      </a:r>
                      <a:endParaRPr lang="en-US" sz="1800" b="0" i="0" kern="1200" dirty="0">
                        <a:solidFill>
                          <a:schemeClr val="tx1"/>
                        </a:solidFill>
                        <a:latin typeface="Calibri" panose="020F0502020204030204" pitchFamily="34" charset="0"/>
                        <a:ea typeface="+mj-ea"/>
                        <a:cs typeface="+mj-cs"/>
                      </a:endParaRPr>
                    </a:p>
                  </a:txBody>
                  <a:tcPr/>
                </a:tc>
                <a:tc>
                  <a:txBody>
                    <a:bodyPr/>
                    <a:lstStyle/>
                    <a:p>
                      <a:pPr algn="l" defTabSz="914400" rtl="0" eaLnBrk="1" latinLnBrk="0" hangingPunct="1">
                        <a:lnSpc>
                          <a:spcPct val="90000"/>
                        </a:lnSpc>
                        <a:spcBef>
                          <a:spcPct val="0"/>
                        </a:spcBef>
                        <a:buNone/>
                      </a:pPr>
                      <a:r>
                        <a:rPr lang="en-US" sz="1800" b="0" kern="1200" dirty="0">
                          <a:solidFill>
                            <a:schemeClr val="tx1"/>
                          </a:solidFill>
                        </a:rPr>
                        <a:t>No (0)</a:t>
                      </a:r>
                      <a:endParaRPr lang="en-US" sz="1800" b="0" i="0" kern="1200" dirty="0">
                        <a:solidFill>
                          <a:schemeClr val="tx1"/>
                        </a:solidFill>
                        <a:latin typeface="Calibri" panose="020F0502020204030204" pitchFamily="34" charset="0"/>
                        <a:ea typeface="+mj-ea"/>
                        <a:cs typeface="+mj-cs"/>
                      </a:endParaRPr>
                    </a:p>
                  </a:txBody>
                  <a:tcPr/>
                </a:tc>
                <a:tc>
                  <a:txBody>
                    <a:bodyPr/>
                    <a:lstStyle/>
                    <a:p>
                      <a:pPr algn="l" defTabSz="914400" rtl="0" eaLnBrk="1" latinLnBrk="0" hangingPunct="1">
                        <a:lnSpc>
                          <a:spcPct val="90000"/>
                        </a:lnSpc>
                        <a:spcBef>
                          <a:spcPct val="0"/>
                        </a:spcBef>
                        <a:buNone/>
                      </a:pPr>
                      <a:r>
                        <a:rPr lang="en-US" sz="1800" b="0" kern="1200" dirty="0">
                          <a:solidFill>
                            <a:schemeClr val="tx1"/>
                          </a:solidFill>
                        </a:rPr>
                        <a:t>I steady myself by holding onto furniture when walking at home.</a:t>
                      </a:r>
                      <a:endParaRPr lang="en-US" sz="1800" b="0" i="0" kern="1200" dirty="0">
                        <a:solidFill>
                          <a:schemeClr val="tx1"/>
                        </a:solidFill>
                        <a:latin typeface="Calibri" panose="020F0502020204030204" pitchFamily="34" charset="0"/>
                        <a:ea typeface="+mj-ea"/>
                        <a:cs typeface="+mj-cs"/>
                      </a:endParaRPr>
                    </a:p>
                  </a:txBody>
                  <a:tcPr/>
                </a:tc>
                <a:extLst>
                  <a:ext uri="{0D108BD9-81ED-4DB2-BD59-A6C34878D82A}">
                    <a16:rowId xmlns:a16="http://schemas.microsoft.com/office/drawing/2014/main" val="104453486"/>
                  </a:ext>
                </a:extLst>
              </a:tr>
              <a:tr h="370840">
                <a:tc>
                  <a: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1800" b="0" kern="1200" dirty="0">
                          <a:solidFill>
                            <a:schemeClr val="tx1"/>
                          </a:solidFill>
                        </a:rPr>
                        <a:t>Yes (1)</a:t>
                      </a:r>
                      <a:endParaRPr lang="en-US" sz="1800" b="0" i="0" kern="1200" dirty="0">
                        <a:solidFill>
                          <a:schemeClr val="tx1"/>
                        </a:solidFill>
                        <a:latin typeface="Calibri" panose="020F0502020204030204" pitchFamily="34" charset="0"/>
                        <a:ea typeface="+mj-ea"/>
                        <a:cs typeface="+mj-cs"/>
                      </a:endParaRPr>
                    </a:p>
                  </a:txBody>
                  <a:tcPr/>
                </a:tc>
                <a:tc>
                  <a: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1800" b="0" kern="1200" dirty="0">
                          <a:solidFill>
                            <a:schemeClr val="tx1"/>
                          </a:solidFill>
                        </a:rPr>
                        <a:t>No (0)</a:t>
                      </a:r>
                      <a:endParaRPr lang="en-US" sz="1800" b="0" i="0" kern="1200" dirty="0">
                        <a:solidFill>
                          <a:schemeClr val="tx1"/>
                        </a:solidFill>
                        <a:latin typeface="Calibri" panose="020F0502020204030204" pitchFamily="34" charset="0"/>
                        <a:ea typeface="+mj-ea"/>
                        <a:cs typeface="+mj-cs"/>
                      </a:endParaRPr>
                    </a:p>
                  </a:txBody>
                  <a:tcPr/>
                </a:tc>
                <a:tc>
                  <a:txBody>
                    <a:bodyPr/>
                    <a:lstStyle/>
                    <a:p>
                      <a:pPr algn="l" defTabSz="914400" rtl="0" eaLnBrk="1" latinLnBrk="0" hangingPunct="1">
                        <a:lnSpc>
                          <a:spcPct val="90000"/>
                        </a:lnSpc>
                        <a:spcBef>
                          <a:spcPct val="0"/>
                        </a:spcBef>
                        <a:buNone/>
                      </a:pPr>
                      <a:r>
                        <a:rPr lang="en-US" sz="1800" b="0" kern="1200" dirty="0">
                          <a:solidFill>
                            <a:schemeClr val="tx1"/>
                          </a:solidFill>
                        </a:rPr>
                        <a:t>I am worried about falling.</a:t>
                      </a:r>
                      <a:endParaRPr lang="en-US" sz="1800" b="0" i="0" kern="1200" dirty="0">
                        <a:solidFill>
                          <a:schemeClr val="tx1"/>
                        </a:solidFill>
                        <a:latin typeface="Calibri" panose="020F0502020204030204" pitchFamily="34" charset="0"/>
                        <a:ea typeface="+mj-ea"/>
                        <a:cs typeface="+mj-cs"/>
                      </a:endParaRPr>
                    </a:p>
                  </a:txBody>
                  <a:tcPr/>
                </a:tc>
                <a:extLst>
                  <a:ext uri="{0D108BD9-81ED-4DB2-BD59-A6C34878D82A}">
                    <a16:rowId xmlns:a16="http://schemas.microsoft.com/office/drawing/2014/main" val="3044248325"/>
                  </a:ext>
                </a:extLst>
              </a:tr>
              <a:tr h="326814">
                <a:tc>
                  <a: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1800" b="0" kern="1200" dirty="0">
                          <a:solidFill>
                            <a:schemeClr val="tx1"/>
                          </a:solidFill>
                        </a:rPr>
                        <a:t>Yes (1)</a:t>
                      </a:r>
                      <a:endParaRPr lang="en-US" sz="1800" b="0" i="0" kern="1200" dirty="0">
                        <a:solidFill>
                          <a:schemeClr val="tx1"/>
                        </a:solidFill>
                        <a:latin typeface="Calibri" panose="020F0502020204030204" pitchFamily="34" charset="0"/>
                        <a:ea typeface="+mj-ea"/>
                        <a:cs typeface="+mj-cs"/>
                      </a:endParaRPr>
                    </a:p>
                  </a:txBody>
                  <a:tcPr/>
                </a:tc>
                <a:tc>
                  <a: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1800" b="0" kern="1200" dirty="0">
                          <a:solidFill>
                            <a:schemeClr val="tx1"/>
                          </a:solidFill>
                        </a:rPr>
                        <a:t>No (0)</a:t>
                      </a:r>
                      <a:endParaRPr lang="en-US" sz="1800" b="0" i="0" kern="1200" dirty="0">
                        <a:solidFill>
                          <a:schemeClr val="tx1"/>
                        </a:solidFill>
                        <a:latin typeface="Calibri" panose="020F0502020204030204" pitchFamily="34" charset="0"/>
                        <a:ea typeface="+mj-ea"/>
                        <a:cs typeface="+mj-cs"/>
                      </a:endParaRPr>
                    </a:p>
                  </a:txBody>
                  <a:tcPr/>
                </a:tc>
                <a:tc>
                  <a:txBody>
                    <a:bodyPr/>
                    <a:lstStyle/>
                    <a:p>
                      <a:pPr algn="l" defTabSz="914400" rtl="0" eaLnBrk="1" latinLnBrk="0" hangingPunct="1">
                        <a:lnSpc>
                          <a:spcPct val="90000"/>
                        </a:lnSpc>
                        <a:spcBef>
                          <a:spcPct val="0"/>
                        </a:spcBef>
                        <a:buNone/>
                      </a:pPr>
                      <a:r>
                        <a:rPr lang="en-US" sz="1800" b="0" kern="1200" dirty="0">
                          <a:solidFill>
                            <a:schemeClr val="tx1"/>
                          </a:solidFill>
                        </a:rPr>
                        <a:t>I need to push with my hands to stand up from a chair.</a:t>
                      </a:r>
                      <a:endParaRPr lang="en-US" sz="1800" b="0" i="0" kern="1200" dirty="0">
                        <a:solidFill>
                          <a:schemeClr val="tx1"/>
                        </a:solidFill>
                        <a:latin typeface="Calibri" panose="020F0502020204030204" pitchFamily="34" charset="0"/>
                        <a:ea typeface="+mj-ea"/>
                        <a:cs typeface="+mj-cs"/>
                      </a:endParaRPr>
                    </a:p>
                  </a:txBody>
                  <a:tcPr/>
                </a:tc>
                <a:extLst>
                  <a:ext uri="{0D108BD9-81ED-4DB2-BD59-A6C34878D82A}">
                    <a16:rowId xmlns:a16="http://schemas.microsoft.com/office/drawing/2014/main" val="2831828259"/>
                  </a:ext>
                </a:extLst>
              </a:tr>
              <a:tr h="370840">
                <a:tc>
                  <a: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1800" b="0" kern="1200" dirty="0">
                          <a:solidFill>
                            <a:schemeClr val="tx1"/>
                          </a:solidFill>
                        </a:rPr>
                        <a:t>Yes (1)</a:t>
                      </a:r>
                      <a:endParaRPr lang="en-US" sz="1800" b="0" i="0" kern="1200" dirty="0">
                        <a:solidFill>
                          <a:schemeClr val="tx1"/>
                        </a:solidFill>
                        <a:latin typeface="Calibri" panose="020F0502020204030204" pitchFamily="34" charset="0"/>
                        <a:ea typeface="+mj-ea"/>
                        <a:cs typeface="+mj-cs"/>
                      </a:endParaRPr>
                    </a:p>
                  </a:txBody>
                  <a:tcPr/>
                </a:tc>
                <a:tc>
                  <a:txBody>
                    <a:bodyPr/>
                    <a:lstStyle/>
                    <a:p>
                      <a:pPr algn="l" defTabSz="914400" rtl="0" eaLnBrk="1" latinLnBrk="0" hangingPunct="1">
                        <a:lnSpc>
                          <a:spcPct val="90000"/>
                        </a:lnSpc>
                        <a:spcBef>
                          <a:spcPct val="0"/>
                        </a:spcBef>
                        <a:buNone/>
                      </a:pPr>
                      <a:r>
                        <a:rPr lang="en-US" sz="1800" b="0" kern="1200" dirty="0">
                          <a:solidFill>
                            <a:schemeClr val="tx1"/>
                          </a:solidFill>
                        </a:rPr>
                        <a:t>No (0)</a:t>
                      </a:r>
                      <a:endParaRPr lang="en-US" sz="1800" b="0" i="0" kern="1200" dirty="0">
                        <a:solidFill>
                          <a:schemeClr val="tx1"/>
                        </a:solidFill>
                        <a:latin typeface="Calibri" panose="020F0502020204030204" pitchFamily="34" charset="0"/>
                        <a:ea typeface="+mj-ea"/>
                        <a:cs typeface="+mj-cs"/>
                      </a:endParaRPr>
                    </a:p>
                  </a:txBody>
                  <a:tcPr/>
                </a:tc>
                <a:tc>
                  <a:txBody>
                    <a:bodyPr/>
                    <a:lstStyle/>
                    <a:p>
                      <a:pPr algn="l" defTabSz="914400" rtl="0" eaLnBrk="1" latinLnBrk="0" hangingPunct="1">
                        <a:lnSpc>
                          <a:spcPct val="90000"/>
                        </a:lnSpc>
                        <a:spcBef>
                          <a:spcPct val="0"/>
                        </a:spcBef>
                        <a:buNone/>
                      </a:pPr>
                      <a:r>
                        <a:rPr lang="en-US" sz="1800" b="0" kern="1200" dirty="0">
                          <a:solidFill>
                            <a:schemeClr val="tx1"/>
                          </a:solidFill>
                        </a:rPr>
                        <a:t>I have some trouble stepping up onto a curb.</a:t>
                      </a:r>
                      <a:endParaRPr lang="en-US" sz="1800" b="0" i="0" kern="1200" dirty="0">
                        <a:solidFill>
                          <a:schemeClr val="tx1"/>
                        </a:solidFill>
                        <a:latin typeface="Calibri" panose="020F0502020204030204" pitchFamily="34" charset="0"/>
                        <a:ea typeface="+mj-ea"/>
                        <a:cs typeface="+mj-cs"/>
                      </a:endParaRPr>
                    </a:p>
                  </a:txBody>
                  <a:tcPr/>
                </a:tc>
                <a:extLst>
                  <a:ext uri="{0D108BD9-81ED-4DB2-BD59-A6C34878D82A}">
                    <a16:rowId xmlns:a16="http://schemas.microsoft.com/office/drawing/2014/main" val="787706781"/>
                  </a:ext>
                </a:extLst>
              </a:tr>
              <a:tr h="370840">
                <a:tc>
                  <a: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1800" b="0" kern="1200" dirty="0">
                          <a:solidFill>
                            <a:schemeClr val="tx1"/>
                          </a:solidFill>
                        </a:rPr>
                        <a:t>Yes (1)</a:t>
                      </a:r>
                      <a:endParaRPr lang="en-US" sz="1800" b="0" i="0" kern="1200" dirty="0">
                        <a:solidFill>
                          <a:schemeClr val="tx1"/>
                        </a:solidFill>
                        <a:latin typeface="Calibri" panose="020F0502020204030204" pitchFamily="34" charset="0"/>
                        <a:ea typeface="+mj-ea"/>
                        <a:cs typeface="+mj-cs"/>
                      </a:endParaRPr>
                    </a:p>
                  </a:txBody>
                  <a:tcPr/>
                </a:tc>
                <a:tc>
                  <a: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1800" b="0" kern="1200" dirty="0">
                          <a:solidFill>
                            <a:schemeClr val="tx1"/>
                          </a:solidFill>
                        </a:rPr>
                        <a:t>No (0)</a:t>
                      </a:r>
                      <a:endParaRPr lang="en-US" sz="1800" b="0" i="0" kern="1200" dirty="0">
                        <a:solidFill>
                          <a:schemeClr val="tx1"/>
                        </a:solidFill>
                        <a:latin typeface="Calibri" panose="020F0502020204030204" pitchFamily="34" charset="0"/>
                        <a:ea typeface="+mj-ea"/>
                        <a:cs typeface="+mj-cs"/>
                      </a:endParaRPr>
                    </a:p>
                  </a:txBody>
                  <a:tcPr/>
                </a:tc>
                <a:tc>
                  <a:txBody>
                    <a:bodyPr/>
                    <a:lstStyle/>
                    <a:p>
                      <a:pPr algn="l" defTabSz="914400" rtl="0" eaLnBrk="1" latinLnBrk="0" hangingPunct="1">
                        <a:lnSpc>
                          <a:spcPct val="90000"/>
                        </a:lnSpc>
                        <a:spcBef>
                          <a:spcPct val="0"/>
                        </a:spcBef>
                        <a:buNone/>
                      </a:pPr>
                      <a:r>
                        <a:rPr lang="en-US" sz="1800" b="0" kern="1200" dirty="0">
                          <a:solidFill>
                            <a:schemeClr val="tx1"/>
                          </a:solidFill>
                        </a:rPr>
                        <a:t>I often have to rush to the toilet.</a:t>
                      </a:r>
                      <a:endParaRPr lang="en-US" sz="1800" b="0" i="0" kern="1200" dirty="0">
                        <a:solidFill>
                          <a:schemeClr val="tx1"/>
                        </a:solidFill>
                        <a:latin typeface="Calibri" panose="020F0502020204030204" pitchFamily="34" charset="0"/>
                        <a:ea typeface="+mj-ea"/>
                        <a:cs typeface="+mj-cs"/>
                      </a:endParaRPr>
                    </a:p>
                  </a:txBody>
                  <a:tcPr/>
                </a:tc>
                <a:extLst>
                  <a:ext uri="{0D108BD9-81ED-4DB2-BD59-A6C34878D82A}">
                    <a16:rowId xmlns:a16="http://schemas.microsoft.com/office/drawing/2014/main" val="1024543171"/>
                  </a:ext>
                </a:extLst>
              </a:tr>
              <a:tr h="370840">
                <a:tc>
                  <a: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1800" b="0" kern="1200" dirty="0">
                          <a:solidFill>
                            <a:schemeClr val="tx1"/>
                          </a:solidFill>
                        </a:rPr>
                        <a:t>Yes (1)</a:t>
                      </a:r>
                      <a:endParaRPr lang="en-US" sz="1800" b="0" i="0" kern="1200" dirty="0">
                        <a:solidFill>
                          <a:schemeClr val="tx1"/>
                        </a:solidFill>
                        <a:latin typeface="Calibri" panose="020F0502020204030204" pitchFamily="34" charset="0"/>
                        <a:ea typeface="+mj-ea"/>
                        <a:cs typeface="+mj-cs"/>
                      </a:endParaRPr>
                    </a:p>
                  </a:txBody>
                  <a:tcPr/>
                </a:tc>
                <a:tc>
                  <a: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1800" b="0" kern="1200" dirty="0">
                          <a:solidFill>
                            <a:schemeClr val="tx1"/>
                          </a:solidFill>
                        </a:rPr>
                        <a:t>No (0)</a:t>
                      </a:r>
                      <a:endParaRPr lang="en-US" sz="1800" b="0" i="0" kern="1200" dirty="0">
                        <a:solidFill>
                          <a:schemeClr val="tx1"/>
                        </a:solidFill>
                        <a:latin typeface="Calibri" panose="020F0502020204030204" pitchFamily="34" charset="0"/>
                        <a:ea typeface="+mj-ea"/>
                        <a:cs typeface="+mj-cs"/>
                      </a:endParaRPr>
                    </a:p>
                  </a:txBody>
                  <a:tcPr/>
                </a:tc>
                <a:tc>
                  <a:txBody>
                    <a:bodyPr/>
                    <a:lstStyle/>
                    <a:p>
                      <a:pPr algn="l" defTabSz="914400" rtl="0" eaLnBrk="1" latinLnBrk="0" hangingPunct="1">
                        <a:lnSpc>
                          <a:spcPct val="90000"/>
                        </a:lnSpc>
                        <a:spcBef>
                          <a:spcPct val="0"/>
                        </a:spcBef>
                        <a:buNone/>
                      </a:pPr>
                      <a:r>
                        <a:rPr lang="en-US" sz="1800" b="0" kern="1200" dirty="0">
                          <a:solidFill>
                            <a:schemeClr val="tx1"/>
                          </a:solidFill>
                        </a:rPr>
                        <a:t>I have lost some feeling in my feet.</a:t>
                      </a:r>
                      <a:endParaRPr lang="en-US" sz="1800" b="0" i="0" kern="1200" dirty="0">
                        <a:solidFill>
                          <a:schemeClr val="tx1"/>
                        </a:solidFill>
                        <a:latin typeface="Calibri" panose="020F0502020204030204" pitchFamily="34" charset="0"/>
                        <a:ea typeface="+mj-ea"/>
                        <a:cs typeface="+mj-cs"/>
                      </a:endParaRPr>
                    </a:p>
                  </a:txBody>
                  <a:tcPr/>
                </a:tc>
                <a:extLst>
                  <a:ext uri="{0D108BD9-81ED-4DB2-BD59-A6C34878D82A}">
                    <a16:rowId xmlns:a16="http://schemas.microsoft.com/office/drawing/2014/main" val="4256423037"/>
                  </a:ext>
                </a:extLst>
              </a:tr>
              <a:tr h="370840">
                <a:tc>
                  <a: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1800" b="0" kern="1200" dirty="0">
                          <a:solidFill>
                            <a:schemeClr val="tx1"/>
                          </a:solidFill>
                        </a:rPr>
                        <a:t>Yes (1)</a:t>
                      </a:r>
                      <a:endParaRPr lang="en-US" sz="1800" b="0" i="0" kern="1200" dirty="0">
                        <a:solidFill>
                          <a:schemeClr val="tx1"/>
                        </a:solidFill>
                        <a:latin typeface="Calibri" panose="020F0502020204030204" pitchFamily="34" charset="0"/>
                        <a:ea typeface="+mj-ea"/>
                        <a:cs typeface="+mj-cs"/>
                      </a:endParaRPr>
                    </a:p>
                  </a:txBody>
                  <a:tcPr/>
                </a:tc>
                <a:tc>
                  <a:txBody>
                    <a:bodyPr/>
                    <a:lstStyle/>
                    <a:p>
                      <a:pPr algn="l" defTabSz="914400" rtl="0" eaLnBrk="1" latinLnBrk="0" hangingPunct="1">
                        <a:lnSpc>
                          <a:spcPct val="90000"/>
                        </a:lnSpc>
                        <a:spcBef>
                          <a:spcPct val="0"/>
                        </a:spcBef>
                        <a:buNone/>
                      </a:pPr>
                      <a:r>
                        <a:rPr lang="en-US" sz="1800" b="0" kern="1200" dirty="0">
                          <a:solidFill>
                            <a:schemeClr val="tx1"/>
                          </a:solidFill>
                        </a:rPr>
                        <a:t>No (0)</a:t>
                      </a:r>
                      <a:endParaRPr lang="en-US" sz="1800" b="0" i="0" kern="1200" dirty="0">
                        <a:solidFill>
                          <a:schemeClr val="tx1"/>
                        </a:solidFill>
                        <a:latin typeface="Calibri" panose="020F0502020204030204" pitchFamily="34" charset="0"/>
                        <a:ea typeface="+mj-ea"/>
                        <a:cs typeface="+mj-cs"/>
                      </a:endParaRPr>
                    </a:p>
                  </a:txBody>
                  <a:tcPr/>
                </a:tc>
                <a:tc>
                  <a:txBody>
                    <a:bodyPr/>
                    <a:lstStyle/>
                    <a:p>
                      <a:pPr algn="l" defTabSz="914400" rtl="0" eaLnBrk="1" latinLnBrk="0" hangingPunct="1">
                        <a:lnSpc>
                          <a:spcPct val="90000"/>
                        </a:lnSpc>
                        <a:spcBef>
                          <a:spcPct val="0"/>
                        </a:spcBef>
                        <a:buNone/>
                      </a:pPr>
                      <a:r>
                        <a:rPr lang="en-US" sz="1800" b="0" kern="1200" dirty="0">
                          <a:solidFill>
                            <a:schemeClr val="tx1"/>
                          </a:solidFill>
                        </a:rPr>
                        <a:t>I take medicine that sometimes makes me feel light-headed or more tired than usual.</a:t>
                      </a:r>
                      <a:endParaRPr lang="en-US" sz="1800" b="0" i="0" kern="1200" dirty="0">
                        <a:solidFill>
                          <a:schemeClr val="tx1"/>
                        </a:solidFill>
                        <a:latin typeface="Calibri" panose="020F0502020204030204" pitchFamily="34" charset="0"/>
                        <a:ea typeface="+mj-ea"/>
                        <a:cs typeface="+mj-cs"/>
                      </a:endParaRPr>
                    </a:p>
                  </a:txBody>
                  <a:tcPr/>
                </a:tc>
                <a:extLst>
                  <a:ext uri="{0D108BD9-81ED-4DB2-BD59-A6C34878D82A}">
                    <a16:rowId xmlns:a16="http://schemas.microsoft.com/office/drawing/2014/main" val="3379114221"/>
                  </a:ext>
                </a:extLst>
              </a:tr>
              <a:tr h="370840">
                <a:tc>
                  <a: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1800" b="0" kern="1200" dirty="0">
                          <a:solidFill>
                            <a:schemeClr val="tx1"/>
                          </a:solidFill>
                        </a:rPr>
                        <a:t>Yes (1)</a:t>
                      </a:r>
                      <a:endParaRPr lang="en-US" sz="1800" b="0" i="0" kern="1200" dirty="0">
                        <a:solidFill>
                          <a:schemeClr val="tx1"/>
                        </a:solidFill>
                        <a:latin typeface="Calibri" panose="020F0502020204030204" pitchFamily="34" charset="0"/>
                        <a:ea typeface="+mj-ea"/>
                        <a:cs typeface="+mj-cs"/>
                      </a:endParaRPr>
                    </a:p>
                  </a:txBody>
                  <a:tcPr/>
                </a:tc>
                <a:tc>
                  <a: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1800" b="0" kern="1200" dirty="0">
                          <a:solidFill>
                            <a:schemeClr val="tx1"/>
                          </a:solidFill>
                        </a:rPr>
                        <a:t>No (0)</a:t>
                      </a:r>
                      <a:endParaRPr lang="en-US" sz="1800" b="0" i="0" kern="1200" dirty="0">
                        <a:solidFill>
                          <a:schemeClr val="tx1"/>
                        </a:solidFill>
                        <a:latin typeface="Calibri" panose="020F0502020204030204" pitchFamily="34" charset="0"/>
                        <a:ea typeface="+mj-ea"/>
                        <a:cs typeface="+mj-cs"/>
                      </a:endParaRPr>
                    </a:p>
                  </a:txBody>
                  <a:tcPr/>
                </a:tc>
                <a:tc>
                  <a:txBody>
                    <a:bodyPr/>
                    <a:lstStyle/>
                    <a:p>
                      <a:pPr algn="l" defTabSz="914400" rtl="0" eaLnBrk="1" latinLnBrk="0" hangingPunct="1">
                        <a:lnSpc>
                          <a:spcPct val="90000"/>
                        </a:lnSpc>
                        <a:spcBef>
                          <a:spcPct val="0"/>
                        </a:spcBef>
                        <a:buNone/>
                      </a:pPr>
                      <a:r>
                        <a:rPr lang="en-US" sz="1800" b="0" kern="1200" dirty="0">
                          <a:solidFill>
                            <a:schemeClr val="tx1"/>
                          </a:solidFill>
                        </a:rPr>
                        <a:t>I take medicine to help me sleep or improve my mood.</a:t>
                      </a:r>
                      <a:endParaRPr lang="en-US" sz="1800" b="0" i="0" kern="1200" dirty="0">
                        <a:solidFill>
                          <a:schemeClr val="tx1"/>
                        </a:solidFill>
                        <a:latin typeface="Calibri" panose="020F0502020204030204" pitchFamily="34" charset="0"/>
                        <a:ea typeface="+mj-ea"/>
                        <a:cs typeface="+mj-cs"/>
                      </a:endParaRPr>
                    </a:p>
                  </a:txBody>
                  <a:tcPr/>
                </a:tc>
                <a:extLst>
                  <a:ext uri="{0D108BD9-81ED-4DB2-BD59-A6C34878D82A}">
                    <a16:rowId xmlns:a16="http://schemas.microsoft.com/office/drawing/2014/main" val="3627783217"/>
                  </a:ext>
                </a:extLst>
              </a:tr>
              <a:tr h="370840">
                <a:tc>
                  <a: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1800" b="0" kern="1200" dirty="0">
                          <a:solidFill>
                            <a:schemeClr val="tx1"/>
                          </a:solidFill>
                        </a:rPr>
                        <a:t>Yes (1)</a:t>
                      </a:r>
                      <a:endParaRPr lang="en-US" sz="1800" b="0" i="0" kern="1200" dirty="0">
                        <a:solidFill>
                          <a:schemeClr val="tx1"/>
                        </a:solidFill>
                        <a:latin typeface="Calibri" panose="020F0502020204030204" pitchFamily="34" charset="0"/>
                        <a:ea typeface="+mj-ea"/>
                        <a:cs typeface="+mj-cs"/>
                      </a:endParaRPr>
                    </a:p>
                  </a:txBody>
                  <a:tcPr/>
                </a:tc>
                <a:tc>
                  <a: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1800" b="0" kern="1200" dirty="0">
                          <a:solidFill>
                            <a:schemeClr val="tx1"/>
                          </a:solidFill>
                        </a:rPr>
                        <a:t>No (0)</a:t>
                      </a:r>
                      <a:endParaRPr lang="en-US" sz="1800" b="0" i="0" kern="1200" dirty="0">
                        <a:solidFill>
                          <a:schemeClr val="tx1"/>
                        </a:solidFill>
                        <a:latin typeface="Calibri" panose="020F0502020204030204" pitchFamily="34" charset="0"/>
                        <a:ea typeface="+mj-ea"/>
                        <a:cs typeface="+mj-cs"/>
                      </a:endParaRPr>
                    </a:p>
                  </a:txBody>
                  <a:tcPr/>
                </a:tc>
                <a:tc>
                  <a:txBody>
                    <a:bodyPr/>
                    <a:lstStyle/>
                    <a:p>
                      <a:pPr algn="l" defTabSz="914400" rtl="0" eaLnBrk="1" latinLnBrk="0" hangingPunct="1">
                        <a:lnSpc>
                          <a:spcPct val="90000"/>
                        </a:lnSpc>
                        <a:spcBef>
                          <a:spcPct val="0"/>
                        </a:spcBef>
                        <a:buNone/>
                      </a:pPr>
                      <a:r>
                        <a:rPr lang="en-US" sz="1800" b="0" kern="1200" dirty="0">
                          <a:solidFill>
                            <a:schemeClr val="tx1"/>
                          </a:solidFill>
                        </a:rPr>
                        <a:t>I often feel sad or depressed.</a:t>
                      </a:r>
                      <a:endParaRPr lang="en-US" sz="1800" b="0" i="0" kern="1200" dirty="0">
                        <a:solidFill>
                          <a:schemeClr val="tx1"/>
                        </a:solidFill>
                        <a:latin typeface="Calibri" panose="020F0502020204030204" pitchFamily="34" charset="0"/>
                        <a:ea typeface="+mj-ea"/>
                        <a:cs typeface="+mj-cs"/>
                      </a:endParaRPr>
                    </a:p>
                  </a:txBody>
                  <a:tcPr/>
                </a:tc>
                <a:extLst>
                  <a:ext uri="{0D108BD9-81ED-4DB2-BD59-A6C34878D82A}">
                    <a16:rowId xmlns:a16="http://schemas.microsoft.com/office/drawing/2014/main" val="4209187146"/>
                  </a:ext>
                </a:extLst>
              </a:tr>
              <a:tr h="370840">
                <a:tc gridSpan="2">
                  <a:txBody>
                    <a:bodyPr/>
                    <a:lstStyle/>
                    <a:p>
                      <a:pPr algn="l" defTabSz="914400" rtl="0" eaLnBrk="1" latinLnBrk="0" hangingPunct="1">
                        <a:lnSpc>
                          <a:spcPct val="90000"/>
                        </a:lnSpc>
                        <a:spcBef>
                          <a:spcPct val="0"/>
                        </a:spcBef>
                        <a:buNone/>
                      </a:pPr>
                      <a:endParaRPr lang="en-US" sz="1800" b="1" kern="1200" dirty="0">
                        <a:solidFill>
                          <a:schemeClr val="tx1"/>
                        </a:solidFill>
                      </a:endParaRPr>
                    </a:p>
                    <a:p>
                      <a:pPr algn="l" defTabSz="914400" rtl="0" eaLnBrk="1" latinLnBrk="0" hangingPunct="1">
                        <a:lnSpc>
                          <a:spcPct val="90000"/>
                        </a:lnSpc>
                        <a:spcBef>
                          <a:spcPct val="0"/>
                        </a:spcBef>
                        <a:buNone/>
                      </a:pPr>
                      <a:r>
                        <a:rPr lang="en-US" sz="1800" b="1" kern="1200" dirty="0">
                          <a:solidFill>
                            <a:schemeClr val="tx1"/>
                          </a:solidFill>
                        </a:rPr>
                        <a:t>Total: _______</a:t>
                      </a:r>
                      <a:endParaRPr lang="en-US" sz="1800" b="0" i="0" kern="1200" dirty="0">
                        <a:solidFill>
                          <a:schemeClr val="tx1"/>
                        </a:solidFill>
                        <a:latin typeface="Calibri" panose="020F0502020204030204" pitchFamily="34" charset="0"/>
                        <a:ea typeface="+mj-ea"/>
                        <a:cs typeface="+mj-cs"/>
                      </a:endParaRPr>
                    </a:p>
                  </a:txBody>
                  <a:tcPr/>
                </a:tc>
                <a:tc hMerge="1">
                  <a:txBody>
                    <a:bodyPr/>
                    <a:lstStyle/>
                    <a:p>
                      <a:endParaRPr lang="en-US" dirty="0"/>
                    </a:p>
                  </a:txBody>
                  <a:tcPr/>
                </a:tc>
                <a:tc>
                  <a:txBody>
                    <a:bodyPr/>
                    <a:lstStyle/>
                    <a:p>
                      <a:pPr algn="l" defTabSz="914400" rtl="0" eaLnBrk="1" latinLnBrk="0" hangingPunct="1">
                        <a:lnSpc>
                          <a:spcPct val="90000"/>
                        </a:lnSpc>
                        <a:spcBef>
                          <a:spcPct val="0"/>
                        </a:spcBef>
                        <a:buNone/>
                      </a:pPr>
                      <a:r>
                        <a:rPr lang="en-US" sz="1800" b="1" kern="1200" dirty="0">
                          <a:solidFill>
                            <a:schemeClr val="tx1"/>
                          </a:solidFill>
                        </a:rPr>
                        <a:t>Add up the number of points for each “yes” answer. If you scored 4 points or more, you may be at risk for falling.</a:t>
                      </a:r>
                      <a:endParaRPr lang="en-US" sz="1800" b="0" i="0" kern="1200" dirty="0">
                        <a:solidFill>
                          <a:schemeClr val="tx1"/>
                        </a:solidFill>
                        <a:latin typeface="Calibri" panose="020F0502020204030204" pitchFamily="34" charset="0"/>
                        <a:ea typeface="+mj-ea"/>
                        <a:cs typeface="+mj-cs"/>
                      </a:endParaRPr>
                    </a:p>
                  </a:txBody>
                  <a:tcPr/>
                </a:tc>
                <a:extLst>
                  <a:ext uri="{0D108BD9-81ED-4DB2-BD59-A6C34878D82A}">
                    <a16:rowId xmlns:a16="http://schemas.microsoft.com/office/drawing/2014/main" val="442001561"/>
                  </a:ext>
                </a:extLst>
              </a:tr>
            </a:tbl>
          </a:graphicData>
        </a:graphic>
      </p:graphicFrame>
    </p:spTree>
    <p:extLst>
      <p:ext uri="{BB962C8B-B14F-4D97-AF65-F5344CB8AC3E}">
        <p14:creationId xmlns:p14="http://schemas.microsoft.com/office/powerpoint/2010/main" val="1947663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015704-C6D6-684E-BF57-EEAD87B0A464}"/>
              </a:ext>
            </a:extLst>
          </p:cNvPr>
          <p:cNvSpPr/>
          <p:nvPr/>
        </p:nvSpPr>
        <p:spPr>
          <a:xfrm>
            <a:off x="7913914" y="0"/>
            <a:ext cx="4278086" cy="6858000"/>
          </a:xfrm>
          <a:prstGeom prst="rect">
            <a:avLst/>
          </a:prstGeom>
          <a:solidFill>
            <a:srgbClr val="008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FBE"/>
              </a:solidFill>
            </a:endParaRPr>
          </a:p>
        </p:txBody>
      </p:sp>
      <p:pic>
        <p:nvPicPr>
          <p:cNvPr id="4" name="Picture 3">
            <a:extLst>
              <a:ext uri="{FF2B5EF4-FFF2-40B4-BE49-F238E27FC236}">
                <a16:creationId xmlns:a16="http://schemas.microsoft.com/office/drawing/2014/main" id="{7EF3238F-664D-5642-80C5-BD1F42BDAD40}"/>
              </a:ext>
            </a:extLst>
          </p:cNvPr>
          <p:cNvPicPr>
            <a:picLocks noChangeAspect="1"/>
          </p:cNvPicPr>
          <p:nvPr/>
        </p:nvPicPr>
        <p:blipFill>
          <a:blip r:embed="rId3"/>
          <a:srcRect l="29823" r="29823"/>
          <a:stretch/>
        </p:blipFill>
        <p:spPr>
          <a:xfrm>
            <a:off x="5219700" y="844311"/>
            <a:ext cx="5015661" cy="5013174"/>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6" name="Title 1">
            <a:extLst>
              <a:ext uri="{FF2B5EF4-FFF2-40B4-BE49-F238E27FC236}">
                <a16:creationId xmlns:a16="http://schemas.microsoft.com/office/drawing/2014/main" id="{84CFAF90-A8B1-D444-8C6B-B4D55DBA866D}"/>
              </a:ext>
            </a:extLst>
          </p:cNvPr>
          <p:cNvSpPr txBox="1">
            <a:spLocks/>
          </p:cNvSpPr>
          <p:nvPr/>
        </p:nvSpPr>
        <p:spPr>
          <a:xfrm>
            <a:off x="795337" y="844311"/>
            <a:ext cx="4758298" cy="1938205"/>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Red Hat Display" panose="02010503040201060303" pitchFamily="2" charset="77"/>
                <a:ea typeface="+mj-ea"/>
                <a:cs typeface="+mj-cs"/>
              </a:defRPr>
            </a:lvl1pPr>
          </a:lstStyle>
          <a:p>
            <a:r>
              <a:rPr lang="en-US" sz="4100" dirty="0">
                <a:solidFill>
                  <a:srgbClr val="7E57C5"/>
                </a:solidFill>
                <a:latin typeface="Calibri" panose="020F0502020204030204" pitchFamily="34" charset="0"/>
              </a:rPr>
              <a:t>Reduce Your Risk </a:t>
            </a:r>
            <a:br>
              <a:rPr lang="en-US" sz="4100" dirty="0">
                <a:solidFill>
                  <a:srgbClr val="7E57C5"/>
                </a:solidFill>
                <a:latin typeface="Calibri" panose="020F0502020204030204" pitchFamily="34" charset="0"/>
              </a:rPr>
            </a:br>
            <a:r>
              <a:rPr lang="en-US" sz="4100" dirty="0">
                <a:solidFill>
                  <a:srgbClr val="7E57C5"/>
                </a:solidFill>
                <a:latin typeface="Calibri" panose="020F0502020204030204" pitchFamily="34" charset="0"/>
              </a:rPr>
              <a:t>of Falling</a:t>
            </a:r>
          </a:p>
        </p:txBody>
      </p:sp>
      <p:sp>
        <p:nvSpPr>
          <p:cNvPr id="7" name="TextBox 6">
            <a:extLst>
              <a:ext uri="{FF2B5EF4-FFF2-40B4-BE49-F238E27FC236}">
                <a16:creationId xmlns:a16="http://schemas.microsoft.com/office/drawing/2014/main" id="{74483963-EF12-034F-A500-7D580454C2E1}"/>
              </a:ext>
            </a:extLst>
          </p:cNvPr>
          <p:cNvSpPr txBox="1"/>
          <p:nvPr/>
        </p:nvSpPr>
        <p:spPr>
          <a:xfrm>
            <a:off x="795337" y="2153265"/>
            <a:ext cx="4758298" cy="3872846"/>
          </a:xfrm>
          <a:prstGeom prst="rect">
            <a:avLst/>
          </a:prstGeom>
          <a:noFill/>
        </p:spPr>
        <p:txBody>
          <a:bodyPr wrap="square" rtlCol="0">
            <a:noAutofit/>
          </a:bodyPr>
          <a:lstStyle/>
          <a:p>
            <a:pPr marL="349250" indent="-349250">
              <a:spcAft>
                <a:spcPts val="1200"/>
              </a:spcAft>
              <a:buFont typeface="Wingdings" pitchFamily="2" charset="2"/>
              <a:buChar char="§"/>
            </a:pPr>
            <a:r>
              <a:rPr lang="en-US" sz="3000" dirty="0">
                <a:latin typeface="Calibri" panose="020F0502020204030204" pitchFamily="34" charset="0"/>
              </a:rPr>
              <a:t>Be safe at home</a:t>
            </a:r>
          </a:p>
          <a:p>
            <a:pPr marL="349250" indent="-349250">
              <a:spcAft>
                <a:spcPts val="1200"/>
              </a:spcAft>
              <a:buFont typeface="Wingdings" pitchFamily="2" charset="2"/>
              <a:buChar char="§"/>
            </a:pPr>
            <a:r>
              <a:rPr lang="en-US" sz="3000" dirty="0">
                <a:latin typeface="Calibri" panose="020F0502020204030204" pitchFamily="34" charset="0"/>
              </a:rPr>
              <a:t>Enjoy the outdoors</a:t>
            </a:r>
          </a:p>
          <a:p>
            <a:pPr marL="349250" indent="-349250">
              <a:spcAft>
                <a:spcPts val="1200"/>
              </a:spcAft>
              <a:buFont typeface="Wingdings" pitchFamily="2" charset="2"/>
              <a:buChar char="§"/>
            </a:pPr>
            <a:r>
              <a:rPr lang="en-US" sz="3000" dirty="0">
                <a:latin typeface="Calibri" panose="020F0502020204030204" pitchFamily="34" charset="0"/>
              </a:rPr>
              <a:t>Move your body</a:t>
            </a:r>
          </a:p>
          <a:p>
            <a:pPr marL="349250" indent="-349250">
              <a:spcAft>
                <a:spcPts val="1200"/>
              </a:spcAft>
              <a:buFont typeface="Wingdings" pitchFamily="2" charset="2"/>
              <a:buChar char="§"/>
            </a:pPr>
            <a:r>
              <a:rPr lang="en-US" sz="3000" dirty="0">
                <a:latin typeface="Calibri" panose="020F0502020204030204" pitchFamily="34" charset="0"/>
              </a:rPr>
              <a:t>Check your vision</a:t>
            </a:r>
          </a:p>
          <a:p>
            <a:pPr marL="349250" indent="-349250">
              <a:spcAft>
                <a:spcPts val="1200"/>
              </a:spcAft>
              <a:buFont typeface="Wingdings" pitchFamily="2" charset="2"/>
              <a:buChar char="§"/>
            </a:pPr>
            <a:r>
              <a:rPr lang="en-US" sz="3000" dirty="0">
                <a:latin typeface="Calibri" panose="020F0502020204030204" pitchFamily="34" charset="0"/>
              </a:rPr>
              <a:t>Know your medications</a:t>
            </a:r>
          </a:p>
          <a:p>
            <a:pPr marL="349250" indent="-349250">
              <a:spcAft>
                <a:spcPts val="1200"/>
              </a:spcAft>
              <a:buFont typeface="Wingdings" pitchFamily="2" charset="2"/>
              <a:buChar char="§"/>
            </a:pPr>
            <a:r>
              <a:rPr lang="en-US" sz="3000" dirty="0">
                <a:latin typeface="Calibri" panose="020F0502020204030204" pitchFamily="34" charset="0"/>
              </a:rPr>
              <a:t>Care for your feet</a:t>
            </a:r>
          </a:p>
        </p:txBody>
      </p:sp>
    </p:spTree>
    <p:extLst>
      <p:ext uri="{BB962C8B-B14F-4D97-AF65-F5344CB8AC3E}">
        <p14:creationId xmlns:p14="http://schemas.microsoft.com/office/powerpoint/2010/main" val="14870305"/>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theme/theme1.xml><?xml version="1.0" encoding="utf-8"?>
<a:theme xmlns:a="http://schemas.openxmlformats.org/drawingml/2006/main" name="Office Theme">
  <a:themeElements>
    <a:clrScheme name="Custom 1">
      <a:dk1>
        <a:srgbClr val="270089"/>
      </a:dk1>
      <a:lt1>
        <a:srgbClr val="FFFFFF"/>
      </a:lt1>
      <a:dk2>
        <a:srgbClr val="00A19B"/>
      </a:dk2>
      <a:lt2>
        <a:srgbClr val="E7E6E6"/>
      </a:lt2>
      <a:accent1>
        <a:srgbClr val="7E57C5"/>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7137EC4CFB534281E6EB5284BBF46D" ma:contentTypeVersion="13" ma:contentTypeDescription="Create a new document." ma:contentTypeScope="" ma:versionID="d9497ef36db04de61b7f035db752462d">
  <xsd:schema xmlns:xsd="http://www.w3.org/2001/XMLSchema" xmlns:xs="http://www.w3.org/2001/XMLSchema" xmlns:p="http://schemas.microsoft.com/office/2006/metadata/properties" xmlns:ns2="fc7d4bcd-8b51-4570-b5df-c721ad8eb186" xmlns:ns3="0add3462-f832-4d6c-84c6-50d12cba30b8" targetNamespace="http://schemas.microsoft.com/office/2006/metadata/properties" ma:root="true" ma:fieldsID="475f6f3cdb15c6c0ef59e229d3ab7837" ns2:_="" ns3:_="">
    <xsd:import namespace="fc7d4bcd-8b51-4570-b5df-c721ad8eb186"/>
    <xsd:import namespace="0add3462-f832-4d6c-84c6-50d12cba30b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7d4bcd-8b51-4570-b5df-c721ad8eb1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add3462-f832-4d6c-84c6-50d12cba30b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2B6623-A633-4246-AA0D-37E781922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7d4bcd-8b51-4570-b5df-c721ad8eb186"/>
    <ds:schemaRef ds:uri="0add3462-f832-4d6c-84c6-50d12cba30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F9625F-7D70-4D9D-BB88-49BB32E6F54B}">
  <ds:schemaRefs>
    <ds:schemaRef ds:uri="d1da663f-75df-44b8-8dce-244b6970a5d0"/>
    <ds:schemaRef ds:uri="http://schemas.microsoft.com/office/2006/documentManagement/types"/>
    <ds:schemaRef ds:uri="http://purl.org/dc/elements/1.1/"/>
    <ds:schemaRef ds:uri="http://purl.org/dc/dcmitype/"/>
    <ds:schemaRef ds:uri="http://purl.org/dc/term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83c4590a-cea4-441e-9a41-da5c27a62bd6"/>
  </ds:schemaRefs>
</ds:datastoreItem>
</file>

<file path=customXml/itemProps3.xml><?xml version="1.0" encoding="utf-8"?>
<ds:datastoreItem xmlns:ds="http://schemas.openxmlformats.org/officeDocument/2006/customXml" ds:itemID="{3F7CED74-E312-42BD-B6CF-BB01EC699E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4470</TotalTime>
  <Words>4453</Words>
  <Application>Microsoft Office PowerPoint</Application>
  <PresentationFormat>Widescreen</PresentationFormat>
  <Paragraphs>341</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What we’ll cover</vt:lpstr>
      <vt:lpstr>PowerPoint Presentation</vt:lpstr>
      <vt:lpstr>Falls in 2018</vt:lpstr>
      <vt:lpstr> </vt:lpstr>
      <vt:lpstr>PowerPoint Presentation</vt:lpstr>
      <vt:lpstr>PowerPoint Presentation</vt:lpstr>
      <vt:lpstr>PowerPoint Presentation</vt:lpstr>
      <vt:lpstr>Be Safe at Home</vt:lpstr>
      <vt:lpstr>Fall-Free Bathroom</vt:lpstr>
      <vt:lpstr>Fall-Free Living Spaces</vt:lpstr>
      <vt:lpstr>Fall-Free Outdoors</vt:lpstr>
      <vt:lpstr>PowerPoint Presentation</vt:lpstr>
      <vt:lpstr>Move Your Body</vt:lpstr>
      <vt:lpstr>PowerPoint Presentation</vt:lpstr>
      <vt:lpstr>PowerPoint Presentation</vt:lpstr>
      <vt:lpstr>PowerPoint Presentation</vt:lpstr>
      <vt:lpstr>Other Fall Prevention Tactics</vt:lpstr>
      <vt:lpstr>Activity</vt:lpstr>
      <vt:lpstr>PowerPoint Presentation</vt:lpstr>
      <vt:lpstr>Senior Linkage line® can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Roles</dc:creator>
  <cp:lastModifiedBy>Julie Roles</cp:lastModifiedBy>
  <cp:revision>56</cp:revision>
  <cp:lastPrinted>2021-04-06T19:22:08Z</cp:lastPrinted>
  <dcterms:created xsi:type="dcterms:W3CDTF">2021-01-20T18:24:57Z</dcterms:created>
  <dcterms:modified xsi:type="dcterms:W3CDTF">2022-02-03T01:53:21Z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0x0101009D7137EC4CFB534281E6EB5284BBF46D</vt:lpwstr>
  </property>
</Properties>
</file>