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5654" r:id="rId1"/>
  </p:sldMasterIdLst>
  <p:notesMasterIdLst>
    <p:notesMasterId r:id="rId26"/>
  </p:notesMasterIdLst>
  <p:handoutMasterIdLst>
    <p:handoutMasterId r:id="rId27"/>
  </p:handoutMasterIdLst>
  <p:sldIdLst>
    <p:sldId id="362" r:id="rId2"/>
    <p:sldId id="392" r:id="rId3"/>
    <p:sldId id="401" r:id="rId4"/>
    <p:sldId id="406" r:id="rId5"/>
    <p:sldId id="402" r:id="rId6"/>
    <p:sldId id="403" r:id="rId7"/>
    <p:sldId id="409" r:id="rId8"/>
    <p:sldId id="404" r:id="rId9"/>
    <p:sldId id="407" r:id="rId10"/>
    <p:sldId id="408" r:id="rId11"/>
    <p:sldId id="410" r:id="rId12"/>
    <p:sldId id="393" r:id="rId13"/>
    <p:sldId id="395" r:id="rId14"/>
    <p:sldId id="411" r:id="rId15"/>
    <p:sldId id="400" r:id="rId16"/>
    <p:sldId id="396" r:id="rId17"/>
    <p:sldId id="412" r:id="rId18"/>
    <p:sldId id="397" r:id="rId19"/>
    <p:sldId id="266" r:id="rId20"/>
    <p:sldId id="414" r:id="rId21"/>
    <p:sldId id="413" r:id="rId22"/>
    <p:sldId id="416" r:id="rId23"/>
    <p:sldId id="417" r:id="rId24"/>
    <p:sldId id="415" r:id="rId25"/>
  </p:sldIdLst>
  <p:sldSz cx="9144000" cy="6858000" type="screen4x3"/>
  <p:notesSz cx="7102475" cy="8991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bg2"/>
        </a:solidFill>
        <a:latin typeface="Times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bg2"/>
        </a:solidFill>
        <a:latin typeface="Times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bg2"/>
        </a:solidFill>
        <a:latin typeface="Times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bg2"/>
        </a:solidFill>
        <a:latin typeface="Times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bg2"/>
        </a:solidFill>
        <a:latin typeface="Times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bg2"/>
        </a:solidFill>
        <a:latin typeface="Times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bg2"/>
        </a:solidFill>
        <a:latin typeface="Times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bg2"/>
        </a:solidFill>
        <a:latin typeface="Times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bg2"/>
        </a:solidFill>
        <a:latin typeface="Times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4">
          <p15:clr>
            <a:srgbClr val="A4A3A4"/>
          </p15:clr>
        </p15:guide>
        <p15:guide id="2" orient="horz" pos="1007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0C2"/>
    <a:srgbClr val="E0E0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166" autoAdjust="0"/>
    <p:restoredTop sz="90219" autoAdjust="0"/>
  </p:normalViewPr>
  <p:slideViewPr>
    <p:cSldViewPr snapToGrid="0" showGuides="1">
      <p:cViewPr varScale="1">
        <p:scale>
          <a:sx n="77" d="100"/>
          <a:sy n="77" d="100"/>
        </p:scale>
        <p:origin x="1037" y="67"/>
      </p:cViewPr>
      <p:guideLst>
        <p:guide orient="horz" pos="3964"/>
        <p:guide orient="horz" pos="1007"/>
        <p:guide pos="2880"/>
      </p:guideLst>
    </p:cSldViewPr>
  </p:slideViewPr>
  <p:outlineViewPr>
    <p:cViewPr>
      <p:scale>
        <a:sx n="33" d="100"/>
        <a:sy n="33" d="100"/>
      </p:scale>
      <p:origin x="0" y="60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1890"/>
    </p:cViewPr>
  </p:sorterViewPr>
  <p:notesViewPr>
    <p:cSldViewPr snapToGrid="0" showGuides="1">
      <p:cViewPr varScale="1">
        <p:scale>
          <a:sx n="54" d="100"/>
          <a:sy n="54" d="100"/>
        </p:scale>
        <p:origin x="277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3860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9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34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9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38600" y="8534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48007D3B-8BD1-46C3-AB40-52C4D08628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8887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270375"/>
            <a:ext cx="5207000" cy="404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42C7FA00-54A7-4685-A2B1-2284F3768C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64019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7FA00-54A7-4685-A2B1-2284F3768C62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4207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331976" y="5807869"/>
            <a:ext cx="6480048" cy="457200"/>
          </a:xfrm>
        </p:spPr>
        <p:txBody>
          <a:bodyPr tIns="0" rIns="45720" bIns="0" anchor="b"/>
          <a:lstStyle>
            <a:lvl1pPr marL="0" indent="0" algn="ctr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lang="en-US" sz="2400" b="1" kern="12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2147483647 h 1331"/>
              <a:gd name="T2" fmla="*/ 0 w 5760"/>
              <a:gd name="T3" fmla="*/ 2147483647 h 1331"/>
              <a:gd name="T4" fmla="*/ 2147483647 w 5760"/>
              <a:gd name="T5" fmla="*/ 2147483647 h 1331"/>
              <a:gd name="T6" fmla="*/ 2147483647 w 5760"/>
              <a:gd name="T7" fmla="*/ 0 h 1331"/>
              <a:gd name="T8" fmla="*/ 0 w 5760"/>
              <a:gd name="T9" fmla="*/ 2147483647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6EAA2E">
              <a:alpha val="45097"/>
            </a:srgbClr>
          </a:solidFill>
          <a:ln>
            <a:noFill/>
          </a:ln>
          <a:effectLst>
            <a:outerShdw blurRad="50800" dist="44450" dir="16200000" algn="ctr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68580" tIns="34290" rIns="68580" bIns="34290"/>
          <a:lstStyle/>
          <a:p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2147483647 w 1914"/>
              <a:gd name="T1" fmla="*/ 2147483647 h 4329"/>
              <a:gd name="T2" fmla="*/ 2147483647 w 1914"/>
              <a:gd name="T3" fmla="*/ 2147483647 h 4329"/>
              <a:gd name="T4" fmla="*/ 2147483647 w 1914"/>
              <a:gd name="T5" fmla="*/ 2147483647 h 4329"/>
              <a:gd name="T6" fmla="*/ 0 w 1914"/>
              <a:gd name="T7" fmla="*/ 0 h 4329"/>
              <a:gd name="T8" fmla="*/ 2147483647 w 1914"/>
              <a:gd name="T9" fmla="*/ 2147483647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ffectLst>
            <a:outerShdw blurRad="50800"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68580" tIns="34290" rIns="68580" bIns="34290"/>
          <a:lstStyle/>
          <a:p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3163888"/>
            <a:ext cx="7315200" cy="2474912"/>
          </a:xfrm>
        </p:spPr>
        <p:txBody>
          <a:bodyPr anchor="t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en-US" sz="4600" b="1" kern="1200" dirty="0">
                <a:solidFill>
                  <a:schemeClr val="accent2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15314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274638" y="1255713"/>
            <a:ext cx="8561387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008" y="1600200"/>
            <a:ext cx="8337665" cy="4525963"/>
          </a:xfrm>
        </p:spPr>
        <p:txBody>
          <a:bodyPr/>
          <a:lstStyle>
            <a:lvl1pPr marL="398463" indent="-371475">
              <a:spcBef>
                <a:spcPts val="1800"/>
              </a:spcBef>
              <a:buClr>
                <a:schemeClr val="accent2"/>
              </a:buClr>
              <a:tabLst/>
              <a:defRPr sz="2800" b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90563" indent="-233363">
              <a:spcBef>
                <a:spcPts val="600"/>
              </a:spcBef>
              <a:buClr>
                <a:schemeClr val="accent2"/>
              </a:buClr>
              <a:defRPr sz="2400" b="1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911225" indent="-190500">
              <a:buFont typeface="Calibri" panose="020F0502020204030204" pitchFamily="34" charset="0"/>
              <a:buChar char="─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7321" y="274638"/>
            <a:ext cx="8312727" cy="1143000"/>
          </a:xfrm>
        </p:spPr>
        <p:txBody>
          <a:bodyPr/>
          <a:lstStyle>
            <a:lvl1pPr algn="ctr">
              <a:defRPr sz="3600" b="1" u="none">
                <a:solidFill>
                  <a:schemeClr val="accent2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26415022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74638" y="1255713"/>
            <a:ext cx="8561387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2"/>
            <a:ext cx="3657600" cy="4525963"/>
          </a:xfrm>
        </p:spPr>
        <p:txBody>
          <a:bodyPr/>
          <a:lstStyle>
            <a:lvl1pPr marL="369887" indent="-342900" algn="l">
              <a:buClr>
                <a:schemeClr val="accent2"/>
              </a:buClr>
              <a:buFont typeface="Wingdings 2" panose="05020102010507070707" pitchFamily="18" charset="2"/>
              <a:buChar char=""/>
              <a:defRPr sz="2800" b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22300" indent="-285750" algn="ctr">
              <a:buClr>
                <a:schemeClr val="accent2"/>
              </a:buClr>
              <a:buFontTx/>
              <a:buNone/>
              <a:def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  <a:cs typeface="+mn-cs"/>
              </a:defRPr>
            </a:lvl2pPr>
            <a:lvl3pPr marL="622300" indent="-285750" algn="ctr">
              <a:buFontTx/>
              <a:buNone/>
              <a:defRPr sz="1500">
                <a:solidFill>
                  <a:schemeClr val="tx1"/>
                </a:solidFill>
              </a:defRPr>
            </a:lvl3pPr>
            <a:lvl4pPr marL="781050" indent="0" algn="l">
              <a:buFontTx/>
              <a:buNone/>
              <a:defRPr sz="1350">
                <a:solidFill>
                  <a:schemeClr val="tx1"/>
                </a:solidFill>
              </a:defRPr>
            </a:lvl4pPr>
            <a:lvl5pPr marL="981075" indent="0" algn="l">
              <a:buFontTx/>
              <a:buNone/>
              <a:defRPr sz="13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3657600" cy="4525963"/>
          </a:xfrm>
        </p:spPr>
        <p:txBody>
          <a:bodyPr/>
          <a:lstStyle>
            <a:lvl1pPr marL="369887" indent="-342900" algn="l">
              <a:spcBef>
                <a:spcPts val="600"/>
              </a:spcBef>
              <a:buClr>
                <a:schemeClr val="accent2"/>
              </a:buClr>
              <a:buFont typeface="Wingdings 2" panose="05020102010507070707" pitchFamily="18" charset="2"/>
              <a:buChar char=""/>
              <a:defRPr sz="2800" b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5938" indent="-179388" algn="l"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563563" indent="0" algn="l">
              <a:buFontTx/>
              <a:buNone/>
              <a:defRPr sz="1500">
                <a:solidFill>
                  <a:schemeClr val="tx1"/>
                </a:solidFill>
              </a:defRPr>
            </a:lvl3pPr>
            <a:lvl4pPr marL="781050" indent="0" algn="l">
              <a:buFontTx/>
              <a:buNone/>
              <a:defRPr sz="1350">
                <a:solidFill>
                  <a:schemeClr val="tx1"/>
                </a:solidFill>
              </a:defRPr>
            </a:lvl4pPr>
            <a:lvl5pPr marL="981075" indent="0" algn="ctr">
              <a:buFontTx/>
              <a:buNone/>
              <a:defRPr sz="13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274638"/>
            <a:ext cx="8378825" cy="1143000"/>
          </a:xfrm>
        </p:spPr>
        <p:txBody>
          <a:bodyPr/>
          <a:lstStyle>
            <a:lvl1pPr algn="ctr">
              <a:defRPr sz="3600" b="1" u="none">
                <a:solidFill>
                  <a:schemeClr val="accent2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86471062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274638" y="1255713"/>
            <a:ext cx="8561387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74320"/>
            <a:ext cx="8561386" cy="1143000"/>
          </a:xfrm>
        </p:spPr>
        <p:txBody>
          <a:bodyPr/>
          <a:lstStyle>
            <a:lvl1pPr algn="ctr">
              <a:defRPr sz="3600" b="1">
                <a:solidFill>
                  <a:schemeClr val="accent2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25131381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512135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2147483647 h 1331"/>
              <a:gd name="T2" fmla="*/ 0 w 5760"/>
              <a:gd name="T3" fmla="*/ 2147483647 h 1331"/>
              <a:gd name="T4" fmla="*/ 2147483647 w 5760"/>
              <a:gd name="T5" fmla="*/ 2147483647 h 1331"/>
              <a:gd name="T6" fmla="*/ 2147483647 w 5760"/>
              <a:gd name="T7" fmla="*/ 0 h 1331"/>
              <a:gd name="T8" fmla="*/ 0 w 5760"/>
              <a:gd name="T9" fmla="*/ 2147483647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F7921E">
              <a:alpha val="45097"/>
            </a:srgbClr>
          </a:solidFill>
          <a:ln>
            <a:noFill/>
          </a:ln>
          <a:effectLst>
            <a:outerShdw blurRad="50800" dist="44450" dir="16200000" algn="ctr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68580" tIns="34290" rIns="68580" bIns="34290"/>
          <a:lstStyle/>
          <a:p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 bwMode="invGray"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70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fld id="{177844AE-1BE8-4489-B521-90297C9DA60B}" type="datetime1">
              <a:rPr lang="en-US" altLang="en-US"/>
              <a:pPr/>
              <a:t>6/8/2021</a:t>
            </a:fld>
            <a:endParaRPr lang="en-US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 bwMode="invGray"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750">
                <a:solidFill>
                  <a:srgbClr val="FFFFFF"/>
                </a:solidFill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 bwMode="invGray"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70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fld id="{1DC0E84A-4D8A-405F-936F-37FB36FFCBF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1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2147483647 w 1914"/>
              <a:gd name="T1" fmla="*/ 2147483647 h 4329"/>
              <a:gd name="T2" fmla="*/ 2147483647 w 1914"/>
              <a:gd name="T3" fmla="*/ 2147483647 h 4329"/>
              <a:gd name="T4" fmla="*/ 2147483647 w 1914"/>
              <a:gd name="T5" fmla="*/ 2147483647 h 4329"/>
              <a:gd name="T6" fmla="*/ 0 w 1914"/>
              <a:gd name="T7" fmla="*/ 0 h 4329"/>
              <a:gd name="T8" fmla="*/ 2147483647 w 1914"/>
              <a:gd name="T9" fmla="*/ 2147483647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ffectLst>
            <a:outerShdw blurRad="50800"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68580" tIns="34290" rIns="68580" bIns="3429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27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5655" r:id="rId1"/>
    <p:sldLayoutId id="2147485657" r:id="rId2"/>
    <p:sldLayoutId id="2147485659" r:id="rId3"/>
    <p:sldLayoutId id="2147485661" r:id="rId4"/>
    <p:sldLayoutId id="2147485663" r:id="rId5"/>
  </p:sldLayoutIdLst>
  <p:transition spd="med">
    <p:fade/>
  </p:transition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Times New Roman" panose="02020603050405020304" pitchFamily="18" charset="0"/>
          <a:ea typeface="MS PGothic" pitchFamily="34" charset="-128"/>
          <a:cs typeface="MS PGothic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Times New Roman" panose="02020603050405020304" pitchFamily="18" charset="0"/>
          <a:ea typeface="MS PGothic" pitchFamily="34" charset="-128"/>
          <a:cs typeface="MS PGothic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Times New Roman" panose="02020603050405020304" pitchFamily="18" charset="0"/>
          <a:ea typeface="MS PGothic" pitchFamily="34" charset="-128"/>
          <a:cs typeface="MS PGothic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Times New Roman" panose="02020603050405020304" pitchFamily="18" charset="0"/>
          <a:ea typeface="MS PGothic" pitchFamily="34" charset="-128"/>
          <a:cs typeface="MS PGothic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Times New Roman" panose="02020603050405020304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Times New Roman" panose="02020603050405020304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Times New Roman" panose="02020603050405020304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Times New Roman" panose="02020603050405020304" pitchFamily="18" charset="0"/>
        </a:defRPr>
      </a:lvl9pPr>
    </p:titleStyle>
    <p:bodyStyle>
      <a:lvl1pPr marL="314325" indent="-2873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2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541338" indent="-2047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754063" indent="-1905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958850" indent="-177800" algn="l" rtl="0" eaLnBrk="1" fontAlgn="base" hangingPunct="1">
        <a:spcBef>
          <a:spcPct val="20000"/>
        </a:spcBef>
        <a:spcAft>
          <a:spcPct val="0"/>
        </a:spcAft>
        <a:buClr>
          <a:srgbClr val="FFFFFF"/>
        </a:buClr>
        <a:buSzPct val="90000"/>
        <a:buFont typeface="Wingdings 2" pitchFamily="18" charset="2"/>
        <a:buChar char=""/>
        <a:defRPr sz="15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117600" indent="-136525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-"/>
        <a:defRPr sz="15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1275588" indent="-13716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3716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04772" indent="-13716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" indent="-13716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powerfultoolsforcaregivers.org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3414577"/>
            <a:ext cx="7315200" cy="1961745"/>
          </a:xfrm>
        </p:spPr>
        <p:txBody>
          <a:bodyPr/>
          <a:lstStyle/>
          <a:p>
            <a:r>
              <a:rPr lang="en-US" dirty="0"/>
              <a:t>Tips for Conducting</a:t>
            </a:r>
            <a:br>
              <a:rPr lang="en-US" dirty="0"/>
            </a:br>
            <a:r>
              <a:rPr lang="en-US" dirty="0"/>
              <a:t>Virtual PTC Classes</a:t>
            </a:r>
          </a:p>
        </p:txBody>
      </p:sp>
      <p:pic>
        <p:nvPicPr>
          <p:cNvPr id="6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350" y="836613"/>
            <a:ext cx="6083300" cy="264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5254458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9008" y="1600200"/>
            <a:ext cx="8337665" cy="5041232"/>
          </a:xfrm>
        </p:spPr>
        <p:txBody>
          <a:bodyPr/>
          <a:lstStyle/>
          <a:p>
            <a:r>
              <a:rPr lang="en-US" dirty="0"/>
              <a:t>Full screen or not?</a:t>
            </a:r>
          </a:p>
          <a:p>
            <a:pPr lvl="1"/>
            <a:r>
              <a:rPr lang="en-US" dirty="0"/>
              <a:t>Leaders should not use full screen so can have both Zoom and PowerPoint visible to keep slides advanced</a:t>
            </a:r>
          </a:p>
          <a:p>
            <a:r>
              <a:rPr lang="en-US" dirty="0"/>
              <a:t>Speaker vs Gallery?</a:t>
            </a:r>
          </a:p>
          <a:p>
            <a:pPr lvl="1"/>
            <a:r>
              <a:rPr lang="en-US" dirty="0"/>
              <a:t>To help create a feeling that one is in a group class, always use Gallery view</a:t>
            </a:r>
          </a:p>
          <a:p>
            <a:pPr lvl="1"/>
            <a:r>
              <a:rPr lang="en-US" dirty="0"/>
              <a:t>If see Speaker button, correctly in Gallery view</a:t>
            </a:r>
          </a:p>
          <a:p>
            <a:r>
              <a:rPr lang="en-US" dirty="0"/>
              <a:t>Select Side-by-Side during Screen share, and adjust relative sizes of Gallery and Screen share</a:t>
            </a:r>
          </a:p>
          <a:p>
            <a:pPr lvl="1"/>
            <a:r>
              <a:rPr lang="en-US" dirty="0"/>
              <a:t>Leader who is screen sharing will need to select view as grid and resize floating Gallery window to see everyone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VIEW MEETING</a:t>
            </a:r>
          </a:p>
        </p:txBody>
      </p:sp>
    </p:spTree>
    <p:extLst>
      <p:ext uri="{BB962C8B-B14F-4D97-AF65-F5344CB8AC3E}">
        <p14:creationId xmlns:p14="http://schemas.microsoft.com/office/powerpoint/2010/main" val="2293134595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38686" y="2171722"/>
            <a:ext cx="4376739" cy="3900455"/>
          </a:xfrm>
        </p:spPr>
        <p:txBody>
          <a:bodyPr/>
          <a:lstStyle/>
          <a:p>
            <a:pPr marL="369887" lvl="1" indent="-342900" algn="l">
              <a:spcBef>
                <a:spcPts val="600"/>
              </a:spcBef>
              <a:buSzPct val="80000"/>
              <a:buFont typeface="Wingdings 2" panose="05020102010507070707" pitchFamily="18" charset="2"/>
              <a:buChar char=""/>
            </a:pPr>
            <a:r>
              <a:rPr lang="en-US" sz="2400" b="1" dirty="0">
                <a:cs typeface="MS PGothic" charset="0"/>
              </a:rPr>
              <a:t>Use “chat” feature</a:t>
            </a:r>
          </a:p>
          <a:p>
            <a:pPr marL="369887" lvl="1" indent="-342900" algn="l">
              <a:spcBef>
                <a:spcPts val="600"/>
              </a:spcBef>
              <a:buSzPct val="80000"/>
              <a:buFont typeface="Wingdings 2" panose="05020102010507070707" pitchFamily="18" charset="2"/>
              <a:buChar char=""/>
            </a:pPr>
            <a:r>
              <a:rPr lang="en-US" sz="2400" b="1" dirty="0">
                <a:cs typeface="MS PGothic" charset="0"/>
              </a:rPr>
              <a:t>Use “raise hand” feature</a:t>
            </a:r>
          </a:p>
          <a:p>
            <a:pPr marL="369887" lvl="1" indent="-342900" algn="l">
              <a:spcBef>
                <a:spcPts val="600"/>
              </a:spcBef>
              <a:buSzPct val="80000"/>
              <a:buFont typeface="Wingdings 2" panose="05020102010507070707" pitchFamily="18" charset="2"/>
              <a:buChar char=""/>
            </a:pPr>
            <a:r>
              <a:rPr lang="en-US" sz="2400" b="1" dirty="0">
                <a:cs typeface="MS PGothic" charset="0"/>
              </a:rPr>
              <a:t>Select and adjust Gallery view to see everyone</a:t>
            </a:r>
          </a:p>
          <a:p>
            <a:pPr marL="369887" lvl="1" indent="-342900" algn="l">
              <a:spcBef>
                <a:spcPts val="600"/>
              </a:spcBef>
              <a:buSzPct val="80000"/>
              <a:buFont typeface="Wingdings 2" panose="05020102010507070707" pitchFamily="18" charset="2"/>
              <a:buChar char=""/>
            </a:pPr>
            <a:r>
              <a:rPr lang="en-US" sz="2400" b="1" dirty="0">
                <a:cs typeface="MS PGothic" charset="0"/>
              </a:rPr>
              <a:t>Enter Breakout room and leave correctly</a:t>
            </a:r>
          </a:p>
          <a:p>
            <a:pPr marL="369887" lvl="1" indent="-342900" algn="l">
              <a:spcBef>
                <a:spcPts val="600"/>
              </a:spcBef>
              <a:buSzPct val="80000"/>
              <a:buFont typeface="Wingdings 2" panose="05020102010507070707" pitchFamily="18" charset="2"/>
              <a:buChar char=""/>
            </a:pPr>
            <a:r>
              <a:rPr lang="en-US" sz="2400" b="1" dirty="0">
                <a:cs typeface="MS PGothic" charset="0"/>
              </a:rPr>
              <a:t>Know what to do if lose connection to Zoom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171722"/>
            <a:ext cx="4000500" cy="4164910"/>
          </a:xfrm>
        </p:spPr>
        <p:txBody>
          <a:bodyPr/>
          <a:lstStyle/>
          <a:p>
            <a:pPr marL="369887" lvl="1" indent="-342900">
              <a:spcBef>
                <a:spcPts val="600"/>
              </a:spcBef>
              <a:buSzPct val="80000"/>
              <a:buFont typeface="Wingdings 2" panose="05020102010507070707" pitchFamily="18" charset="2"/>
              <a:buChar char=""/>
            </a:pPr>
            <a:r>
              <a:rPr lang="en-US" sz="2400" b="1" dirty="0"/>
              <a:t>Log into Zoom using invitation link in email from leaders</a:t>
            </a:r>
          </a:p>
          <a:p>
            <a:pPr marL="369887" lvl="1" indent="-342900">
              <a:spcBef>
                <a:spcPts val="600"/>
              </a:spcBef>
              <a:buSzPct val="80000"/>
              <a:buFont typeface="Wingdings 2" panose="05020102010507070707" pitchFamily="18" charset="2"/>
              <a:buChar char=""/>
            </a:pPr>
            <a:r>
              <a:rPr lang="en-US" sz="2400" b="1" dirty="0"/>
              <a:t>Understand Waiting room</a:t>
            </a:r>
          </a:p>
          <a:p>
            <a:pPr marL="369887" lvl="1" indent="-342900">
              <a:spcBef>
                <a:spcPts val="600"/>
              </a:spcBef>
              <a:buSzPct val="80000"/>
              <a:buFont typeface="Wingdings 2" panose="05020102010507070707" pitchFamily="18" charset="2"/>
              <a:buChar char=""/>
            </a:pPr>
            <a:r>
              <a:rPr lang="en-US" sz="2400" b="1" dirty="0"/>
              <a:t>Turn video on and position camera so easily seen</a:t>
            </a:r>
          </a:p>
          <a:p>
            <a:pPr marL="369887" lvl="1" indent="-342900">
              <a:spcBef>
                <a:spcPts val="600"/>
              </a:spcBef>
              <a:buSzPct val="80000"/>
              <a:buFont typeface="Wingdings 2" panose="05020102010507070707" pitchFamily="18" charset="2"/>
              <a:buChar char=""/>
            </a:pPr>
            <a:r>
              <a:rPr lang="en-US" sz="2400" b="1" dirty="0"/>
              <a:t>Rename themselves as their first names</a:t>
            </a:r>
          </a:p>
          <a:p>
            <a:pPr marL="369887" lvl="1" indent="-342900">
              <a:spcBef>
                <a:spcPts val="600"/>
              </a:spcBef>
              <a:buSzPct val="80000"/>
              <a:buFont typeface="Wingdings 2" panose="05020102010507070707" pitchFamily="18" charset="2"/>
              <a:buChar char=""/>
            </a:pPr>
            <a:r>
              <a:rPr lang="en-US" sz="2400" b="1" dirty="0"/>
              <a:t>Mute/unmute microphone</a:t>
            </a:r>
          </a:p>
          <a:p>
            <a:pPr marL="369887" lvl="1" indent="-342900">
              <a:spcBef>
                <a:spcPts val="600"/>
              </a:spcBef>
              <a:buSzPct val="80000"/>
              <a:buFont typeface="Wingdings 2" panose="05020102010507070707" pitchFamily="18" charset="2"/>
              <a:buChar char=""/>
            </a:pPr>
            <a:r>
              <a:rPr lang="en-US" sz="2400" b="1" dirty="0"/>
              <a:t>Adjust computer volume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ORIENTATION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199" y="1451701"/>
            <a:ext cx="83153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" eaLnBrk="1" hangingPunct="1">
              <a:spcBef>
                <a:spcPts val="600"/>
              </a:spcBef>
              <a:buClr>
                <a:schemeClr val="accent2"/>
              </a:buClr>
              <a:buSzPct val="80000"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MS PGothic" charset="0"/>
              </a:rPr>
              <a:t>Hold prior to first class to ensure caregivers can: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34465" y="5816599"/>
            <a:ext cx="3699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2"/>
                </a:solidFill>
                <a:latin typeface="Calibri" panose="020F0502020204030204" pitchFamily="34" charset="0"/>
                <a:cs typeface="MS PGothic" charset="0"/>
              </a:rPr>
              <a:t>LET’S PRACTICE!</a:t>
            </a:r>
          </a:p>
        </p:txBody>
      </p:sp>
    </p:spTree>
    <p:extLst>
      <p:ext uri="{BB962C8B-B14F-4D97-AF65-F5344CB8AC3E}">
        <p14:creationId xmlns:p14="http://schemas.microsoft.com/office/powerpoint/2010/main" val="1459709495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Prior to first class, email Handouts PDF packet, Class evaluation PDF form, and Local Resources handout to caregivers (or print and mail them)</a:t>
            </a:r>
          </a:p>
          <a:p>
            <a:r>
              <a:rPr lang="en-US" dirty="0"/>
              <a:t>Will need to adapt script to accommodate differences between in-person and virtual classes</a:t>
            </a:r>
          </a:p>
          <a:p>
            <a:pPr lvl="1"/>
            <a:r>
              <a:rPr lang="en-US" dirty="0"/>
              <a:t>Review scripts and make notes about changes</a:t>
            </a:r>
          </a:p>
          <a:p>
            <a:r>
              <a:rPr lang="en-US" dirty="0"/>
              <a:t>Only use digital visual aids</a:t>
            </a:r>
          </a:p>
          <a:p>
            <a:pPr lvl="1"/>
            <a:r>
              <a:rPr lang="en-US" dirty="0"/>
              <a:t>“I Am a Caregiver” video from PTC website or computer</a:t>
            </a:r>
          </a:p>
          <a:p>
            <a:pPr lvl="1"/>
            <a:r>
              <a:rPr lang="en-US" dirty="0"/>
              <a:t>Guided meditation(s) from PTC website or computer</a:t>
            </a:r>
          </a:p>
          <a:p>
            <a:pPr lvl="1"/>
            <a:r>
              <a:rPr lang="en-US" dirty="0"/>
              <a:t>PowerPoint on computers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B39EDF7-902C-441C-A37F-2B81FA3EE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CLASS MATERIALS VIRTUALLY</a:t>
            </a:r>
          </a:p>
        </p:txBody>
      </p:sp>
    </p:spTree>
    <p:extLst>
      <p:ext uri="{BB962C8B-B14F-4D97-AF65-F5344CB8AC3E}">
        <p14:creationId xmlns:p14="http://schemas.microsoft.com/office/powerpoint/2010/main" val="3128333749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DECF6-8D0D-4D10-A231-E387F13F5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Send email reminders that include Zoom link a day or two prior to each weekly class</a:t>
            </a:r>
          </a:p>
          <a:p>
            <a:r>
              <a:rPr lang="en-US" dirty="0"/>
              <a:t>Leaders log into Zoom at least 15-20 minutes prior to start time</a:t>
            </a:r>
          </a:p>
          <a:p>
            <a:r>
              <a:rPr lang="en-US" dirty="0"/>
              <a:t>Cue up all audio-visuals being used in the class and minimize until selected for Screen share</a:t>
            </a:r>
          </a:p>
          <a:p>
            <a:r>
              <a:rPr lang="en-US" dirty="0"/>
              <a:t>Participants encouraged to join 5-10 minutes prior to start time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B6AE46-2C5F-48A8-8B68-67EF31BF7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 FOR WEEKLY CLASSES</a:t>
            </a:r>
          </a:p>
        </p:txBody>
      </p:sp>
    </p:spTree>
    <p:extLst>
      <p:ext uri="{BB962C8B-B14F-4D97-AF65-F5344CB8AC3E}">
        <p14:creationId xmlns:p14="http://schemas.microsoft.com/office/powerpoint/2010/main" val="4038774627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DECF6-8D0D-4D10-A231-E387F13F5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sure everyone has cameras positioned so faces are easy to see and individual screens are labeled with first names</a:t>
            </a:r>
          </a:p>
          <a:p>
            <a:r>
              <a:rPr lang="en-US" dirty="0"/>
              <a:t>Teamwork between co-leaders helps ensure caregivers are acknowledged in a timely manner</a:t>
            </a:r>
          </a:p>
          <a:p>
            <a:pPr lvl="1"/>
            <a:r>
              <a:rPr lang="en-US" dirty="0"/>
              <a:t>At all times, watch for chats, missing participants, unmuted participants, and raised hands</a:t>
            </a:r>
          </a:p>
          <a:p>
            <a:pPr lvl="1"/>
            <a:r>
              <a:rPr lang="en-US" dirty="0"/>
              <a:t>Mute and lower digital raised hands if caregiver forgets to do it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B6AE46-2C5F-48A8-8B68-67EF31BF7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 FOR WEEKLY CLASSES</a:t>
            </a:r>
          </a:p>
        </p:txBody>
      </p:sp>
    </p:spTree>
    <p:extLst>
      <p:ext uri="{BB962C8B-B14F-4D97-AF65-F5344CB8AC3E}">
        <p14:creationId xmlns:p14="http://schemas.microsoft.com/office/powerpoint/2010/main" val="2986332246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DECF6-8D0D-4D10-A231-E387F13F5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Facilitate the workshop just as you would in-person (facilitating all activities completely, modeling, managing group dynamics, etc.)</a:t>
            </a:r>
          </a:p>
          <a:p>
            <a:r>
              <a:rPr lang="en-US" dirty="0"/>
              <a:t>Allow extra time for silence when you ask ONE question at a time (individuals may experience a time delay)</a:t>
            </a:r>
          </a:p>
          <a:p>
            <a:pPr lvl="0"/>
            <a:r>
              <a:rPr lang="en-US" dirty="0"/>
              <a:t>For brainstorming and problem-solving, remind caregivers of your preference: use digital “raise hand” feature or physically raise hand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B6AE46-2C5F-48A8-8B68-67EF31BF7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FACILITATION TIPS</a:t>
            </a:r>
          </a:p>
        </p:txBody>
      </p:sp>
    </p:spTree>
    <p:extLst>
      <p:ext uri="{BB962C8B-B14F-4D97-AF65-F5344CB8AC3E}">
        <p14:creationId xmlns:p14="http://schemas.microsoft.com/office/powerpoint/2010/main" val="144364229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DECF6-8D0D-4D10-A231-E387F13F5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Look for opportunities in script for when you do not need to share PowerPoint screen for charts and brainstorms </a:t>
            </a:r>
          </a:p>
          <a:p>
            <a:pPr lvl="1"/>
            <a:r>
              <a:rPr lang="en-US" dirty="0"/>
              <a:t>Place sticky notes in script to “stop share screen” and “start share screen” as reminders</a:t>
            </a:r>
          </a:p>
          <a:p>
            <a:pPr lvl="0"/>
            <a:r>
              <a:rPr lang="en-US" dirty="0"/>
              <a:t>Add sticky notes to script to indicate which leader will control the PowerPoint slides to screen share and/or enter text in the brainstorm tables. </a:t>
            </a:r>
          </a:p>
          <a:p>
            <a:pPr lvl="1"/>
            <a:r>
              <a:rPr lang="en-US" dirty="0"/>
              <a:t>For example, “Sally scribes” or “Jill screen shares”</a:t>
            </a:r>
          </a:p>
          <a:p>
            <a:pPr marL="26988" indent="0"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B6AE46-2C5F-48A8-8B68-67EF31BF7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FACILITATION TIPS</a:t>
            </a:r>
          </a:p>
        </p:txBody>
      </p:sp>
    </p:spTree>
    <p:extLst>
      <p:ext uri="{BB962C8B-B14F-4D97-AF65-F5344CB8AC3E}">
        <p14:creationId xmlns:p14="http://schemas.microsoft.com/office/powerpoint/2010/main" val="412200895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Breakout room feature doesn’t work, instead of “pair and share”, have caregivers report for themselves; model this first</a:t>
            </a:r>
          </a:p>
          <a:p>
            <a:r>
              <a:rPr lang="en-US" dirty="0"/>
              <a:t>Learn to speak directly to the camera—as opposed to looking up or down, at participant window or yourself—to help create the feeling that you are connecting with everyone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FACILITATION TIPS</a:t>
            </a:r>
          </a:p>
        </p:txBody>
      </p:sp>
    </p:spTree>
    <p:extLst>
      <p:ext uri="{BB962C8B-B14F-4D97-AF65-F5344CB8AC3E}">
        <p14:creationId xmlns:p14="http://schemas.microsoft.com/office/powerpoint/2010/main" val="3555613633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E35D0-18EA-4BB6-9039-4FB6EF083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008" y="1600200"/>
            <a:ext cx="8516392" cy="4525963"/>
          </a:xfrm>
        </p:spPr>
        <p:txBody>
          <a:bodyPr/>
          <a:lstStyle/>
          <a:p>
            <a:r>
              <a:rPr lang="en-US" dirty="0"/>
              <a:t>As with in-person class, watch for signs/symptoms of depression, suicidal ideation and abuse and refer caregivers to resources available for support</a:t>
            </a:r>
          </a:p>
          <a:p>
            <a:r>
              <a:rPr lang="en-US" dirty="0"/>
              <a:t>Protect the confidentiality </a:t>
            </a:r>
            <a:r>
              <a:rPr lang="en-US"/>
              <a:t>of caregivers just </a:t>
            </a:r>
            <a:r>
              <a:rPr lang="en-US" dirty="0"/>
              <a:t>as you would for an in-person workshop</a:t>
            </a:r>
          </a:p>
          <a:p>
            <a:r>
              <a:rPr lang="en-US" dirty="0"/>
              <a:t>Do not record workshop sessions</a:t>
            </a:r>
          </a:p>
          <a:p>
            <a:r>
              <a:rPr lang="en-US" dirty="0"/>
              <a:t>Do not allow guests, including the care receiver</a:t>
            </a:r>
          </a:p>
          <a:p>
            <a:r>
              <a:rPr lang="en-US" dirty="0"/>
              <a:t>Pets are allowed!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F5D998-564E-4877-82DB-AB9466135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PARTICIPANT SAFETY &amp; CONFIDENTIALITY</a:t>
            </a:r>
          </a:p>
        </p:txBody>
      </p:sp>
    </p:spTree>
    <p:extLst>
      <p:ext uri="{BB962C8B-B14F-4D97-AF65-F5344CB8AC3E}">
        <p14:creationId xmlns:p14="http://schemas.microsoft.com/office/powerpoint/2010/main" val="4170315056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18BF9628-5ADE-C849-BB5B-6955C27D5A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During planning process, decide how to share PowerPoint responsibilities</a:t>
            </a:r>
          </a:p>
          <a:p>
            <a:pPr lvl="0"/>
            <a:r>
              <a:rPr lang="en-US" dirty="0"/>
              <a:t>When one leader is facilitating, the other can share screen, advance slides and enter text for brainstorming</a:t>
            </a:r>
          </a:p>
          <a:p>
            <a:pPr lvl="1"/>
            <a:r>
              <a:rPr lang="en-US" dirty="0"/>
              <a:t>Not recommended: using “remote control” of PowerPoint</a:t>
            </a:r>
          </a:p>
          <a:p>
            <a:pPr lvl="0"/>
            <a:r>
              <a:rPr lang="en-US" dirty="0"/>
              <a:t>Use mouse cursor to point to items on slide or pointer tool available in virtual meeting software</a:t>
            </a:r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D7B9A5E4-FCD5-D340-AF0C-2BF1D71E2B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POWERPOINT VIRTUALLY</a:t>
            </a:r>
          </a:p>
        </p:txBody>
      </p:sp>
    </p:spTree>
    <p:extLst>
      <p:ext uri="{BB962C8B-B14F-4D97-AF65-F5344CB8AC3E}">
        <p14:creationId xmlns:p14="http://schemas.microsoft.com/office/powerpoint/2010/main" val="1471375407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8866A-1E49-42C7-8EDC-4BA2C7246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Outreach, participant registration and leader roles mostly unchanged</a:t>
            </a:r>
          </a:p>
          <a:p>
            <a:r>
              <a:rPr lang="en-US" dirty="0"/>
              <a:t>Promotional materials include tech requirements</a:t>
            </a:r>
          </a:p>
          <a:p>
            <a:pPr lvl="1"/>
            <a:r>
              <a:rPr lang="en-US" dirty="0"/>
              <a:t>OK: computer or large tablet with microphone, camera and reliable internet connection</a:t>
            </a:r>
          </a:p>
          <a:p>
            <a:pPr lvl="1"/>
            <a:r>
              <a:rPr lang="en-US" dirty="0"/>
              <a:t>Not OK: small tablets or cell phones</a:t>
            </a:r>
          </a:p>
          <a:p>
            <a:pPr lvl="1"/>
            <a:r>
              <a:rPr lang="en-US" dirty="0"/>
              <a:t>Confirm that caregivers have appropriate technology during registration</a:t>
            </a:r>
          </a:p>
          <a:p>
            <a:pPr lvl="2"/>
            <a:r>
              <a:rPr lang="en-US" dirty="0"/>
              <a:t>If using personal hotspot, Zoom uses LOTS of data!</a:t>
            </a:r>
          </a:p>
          <a:p>
            <a:r>
              <a:rPr lang="en-US" dirty="0"/>
              <a:t>Class size: 8-10 with maximum of 12 participants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095D37-8472-429B-9D53-F46356AE7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585933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9008" y="1600200"/>
            <a:ext cx="8530680" cy="4525963"/>
          </a:xfrm>
        </p:spPr>
        <p:txBody>
          <a:bodyPr/>
          <a:lstStyle/>
          <a:p>
            <a:r>
              <a:rPr lang="en-US" dirty="0"/>
              <a:t>Brainstorm slides use tables for entering responses</a:t>
            </a:r>
          </a:p>
          <a:p>
            <a:r>
              <a:rPr lang="en-US" dirty="0"/>
              <a:t>Place mouse cursor in first cell, then use tab key or up/down arrow keys to move from field to field</a:t>
            </a:r>
          </a:p>
          <a:p>
            <a:r>
              <a:rPr lang="en-US" dirty="0"/>
              <a:t>Must stay in Design/Edit mode to enter text in tables</a:t>
            </a:r>
          </a:p>
          <a:p>
            <a:r>
              <a:rPr lang="en-US" dirty="0"/>
              <a:t>Maximize size of PowerPoint slides </a:t>
            </a:r>
          </a:p>
          <a:p>
            <a:r>
              <a:rPr lang="en-US" dirty="0"/>
              <a:t>Don’t save PowerPoint file</a:t>
            </a:r>
          </a:p>
          <a:p>
            <a:r>
              <a:rPr lang="en-US" dirty="0"/>
              <a:t>Use a copy of the PowerPoint slides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DEMONSTRATE USING POWERPOINT</a:t>
            </a:r>
          </a:p>
        </p:txBody>
      </p:sp>
    </p:spTree>
    <p:extLst>
      <p:ext uri="{BB962C8B-B14F-4D97-AF65-F5344CB8AC3E}">
        <p14:creationId xmlns:p14="http://schemas.microsoft.com/office/powerpoint/2010/main" val="2748209331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SLIDES FOR BRAINSTORMS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897139"/>
              </p:ext>
            </p:extLst>
          </p:nvPr>
        </p:nvGraphicFramePr>
        <p:xfrm>
          <a:off x="706438" y="1399920"/>
          <a:ext cx="7772400" cy="5164890"/>
        </p:xfrm>
        <a:graphic>
          <a:graphicData uri="http://schemas.openxmlformats.org/drawingml/2006/table">
            <a:tbl>
              <a:tblPr/>
              <a:tblGrid>
                <a:gridCol w="205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2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63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6869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2400" b="1" i="1" u="none" dirty="0">
                          <a:solidFill>
                            <a:schemeClr val="accent2"/>
                          </a:solidFill>
                          <a:latin typeface="+mn-lt"/>
                        </a:rPr>
                        <a:t>Name 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i="1" u="none" dirty="0">
                          <a:solidFill>
                            <a:schemeClr val="accent2"/>
                          </a:solidFill>
                          <a:latin typeface="+mn-lt"/>
                        </a:rPr>
                        <a:t>Cares for</a:t>
                      </a:r>
                      <a:endParaRPr lang="en-US" sz="2400" b="1" i="1" u="none" dirty="0"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i="1" u="none" dirty="0">
                          <a:solidFill>
                            <a:schemeClr val="accent2"/>
                          </a:solidFill>
                          <a:latin typeface="+mn-lt"/>
                        </a:rPr>
                        <a:t>Primary Medical Condition</a:t>
                      </a:r>
                      <a:endParaRPr lang="en-US" sz="2400" b="1" i="1" u="none" dirty="0"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869">
                <a:tc>
                  <a:txBody>
                    <a:bodyPr/>
                    <a:lstStyle/>
                    <a:p>
                      <a:pPr fontAlgn="t"/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7824" marR="87824" marT="43905" marB="4390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8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87824" marR="87824" marT="43905" marB="4390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8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7824" marR="87824" marT="43905" marB="4390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869">
                <a:tc>
                  <a:txBody>
                    <a:bodyPr/>
                    <a:lstStyle/>
                    <a:p>
                      <a:pPr fontAlgn="t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87824" marR="87824" marT="43905" marB="4390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8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87824" marR="87824" marT="43905" marB="4390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8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87824" marR="87824" marT="43905" marB="4390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869">
                <a:tc>
                  <a:txBody>
                    <a:bodyPr/>
                    <a:lstStyle/>
                    <a:p>
                      <a:pPr fontAlgn="t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87824" marR="87824" marT="43905" marB="4390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8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87824" marR="87824" marT="43905" marB="4390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8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87824" marR="87824" marT="43905" marB="4390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869">
                <a:tc>
                  <a:txBody>
                    <a:bodyPr/>
                    <a:lstStyle/>
                    <a:p>
                      <a:pPr fontAlgn="t"/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87824" marR="87824" marT="43905" marB="4390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8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87824" marR="87824" marT="43905" marB="4390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8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87824" marR="87824" marT="43905" marB="4390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869">
                <a:tc>
                  <a:txBody>
                    <a:bodyPr/>
                    <a:lstStyle/>
                    <a:p>
                      <a:pPr fontAlgn="t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87824" marR="87824" marT="43905" marB="4390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8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87824" marR="87824" marT="43905" marB="4390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8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87824" marR="87824" marT="43905" marB="4390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869">
                <a:tc>
                  <a:txBody>
                    <a:bodyPr/>
                    <a:lstStyle/>
                    <a:p>
                      <a:pPr fontAlgn="t"/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7824" marR="87824" marT="43905" marB="4390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8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800" b="1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7824" marR="87824" marT="43905" marB="4390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8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7824" marR="87824" marT="43905" marB="4390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869">
                <a:tc>
                  <a:txBody>
                    <a:bodyPr/>
                    <a:lstStyle/>
                    <a:p>
                      <a:pPr fontAlgn="t"/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7824" marR="87824" marT="43905" marB="4390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8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800" b="1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7824" marR="87824" marT="43905" marB="4390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8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7824" marR="87824" marT="43905" marB="4390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869">
                <a:tc>
                  <a:txBody>
                    <a:bodyPr/>
                    <a:lstStyle/>
                    <a:p>
                      <a:pPr fontAlgn="t"/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7824" marR="87824" marT="43905" marB="4390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8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800" b="1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7824" marR="87824" marT="43905" marB="4390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8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7824" marR="87824" marT="43905" marB="4390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869">
                <a:tc>
                  <a:txBody>
                    <a:bodyPr/>
                    <a:lstStyle/>
                    <a:p>
                      <a:pPr fontAlgn="t"/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7824" marR="87824" marT="43905" marB="4390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8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800" b="1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7824" marR="87824" marT="43905" marB="4390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8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7824" marR="87824" marT="43905" marB="4390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6869">
                <a:tc>
                  <a:txBody>
                    <a:bodyPr/>
                    <a:lstStyle/>
                    <a:p>
                      <a:pPr fontAlgn="t"/>
                      <a:endParaRPr lang="en-US" sz="1800" b="1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7824" marR="87824" marT="43905" marB="4390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8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800" b="1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7824" marR="87824" marT="43905" marB="4390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8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7824" marR="87824" marT="43905" marB="4390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869">
                <a:tc>
                  <a:txBody>
                    <a:bodyPr/>
                    <a:lstStyle/>
                    <a:p>
                      <a:pPr fontAlgn="t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87824" marR="87824" marT="43905" marB="4390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8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87824" marR="87824" marT="43905" marB="4390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8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87824" marR="87824" marT="43905" marB="4390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6869">
                <a:tc>
                  <a:txBody>
                    <a:bodyPr/>
                    <a:lstStyle/>
                    <a:p>
                      <a:pPr fontAlgn="t"/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7824" marR="87824" marT="43905" marB="4390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8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7824" marR="87824" marT="43905" marB="4390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8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7824" marR="87824" marT="43905" marB="4390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6869">
                <a:tc>
                  <a:txBody>
                    <a:bodyPr/>
                    <a:lstStyle/>
                    <a:p>
                      <a:pPr fontAlgn="t"/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7824" marR="87824" marT="43905" marB="4390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8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7824" marR="87824" marT="43905" marB="4390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8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7824" marR="87824" marT="43905" marB="4390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0365070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54" y="1491917"/>
            <a:ext cx="8229600" cy="51206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/>
              <a:t>Normal view - with steps to maximize slide size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20590944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View after maximizing slide size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79" y="1431348"/>
            <a:ext cx="8229600" cy="5120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3459638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31976" y="3400425"/>
            <a:ext cx="6480048" cy="2864644"/>
          </a:xfrm>
        </p:spPr>
        <p:txBody>
          <a:bodyPr anchor="t"/>
          <a:lstStyle/>
          <a:p>
            <a:r>
              <a:rPr lang="en-US" dirty="0"/>
              <a:t>Leslie Congleton, Co-founder/Program Director</a:t>
            </a:r>
          </a:p>
          <a:p>
            <a:r>
              <a:rPr lang="en-US" dirty="0"/>
              <a:t>leslie@powerfultoolsforcaregivers.org</a:t>
            </a:r>
          </a:p>
          <a:p>
            <a:endParaRPr lang="en-US" dirty="0"/>
          </a:p>
          <a:p>
            <a:r>
              <a:rPr lang="en-US" dirty="0"/>
              <a:t>Helena Wolfe, Master Trainer</a:t>
            </a:r>
          </a:p>
          <a:p>
            <a:r>
              <a:rPr lang="en-US" dirty="0"/>
              <a:t>lightwolfdesign@yahoo.com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14400" y="1792240"/>
            <a:ext cx="7315200" cy="1236662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420753528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virtual meeting software</a:t>
            </a:r>
          </a:p>
          <a:p>
            <a:pPr lvl="1"/>
            <a:r>
              <a:rPr lang="en-US" dirty="0"/>
              <a:t>Popular examples: Adobe Connect, GoToMeeting, RingCentral, Skype, </a:t>
            </a:r>
            <a:r>
              <a:rPr lang="en-US" dirty="0" err="1"/>
              <a:t>VSee</a:t>
            </a:r>
            <a:r>
              <a:rPr lang="en-US" dirty="0"/>
              <a:t>, WebEx, Zoom</a:t>
            </a:r>
          </a:p>
          <a:p>
            <a:r>
              <a:rPr lang="en-US" dirty="0"/>
              <a:t>Practice using selected software with co-leaders</a:t>
            </a:r>
          </a:p>
          <a:p>
            <a:pPr lvl="1"/>
            <a:r>
              <a:rPr lang="en-US" dirty="0"/>
              <a:t>Most companies offer virtual tutorials in YouTube format</a:t>
            </a:r>
          </a:p>
          <a:p>
            <a:r>
              <a:rPr lang="en-US" dirty="0"/>
              <a:t>Decide which leader will be software host</a:t>
            </a:r>
          </a:p>
          <a:p>
            <a:pPr lvl="1"/>
            <a:r>
              <a:rPr lang="en-US" dirty="0"/>
              <a:t>Some software tasks can only be done by host</a:t>
            </a:r>
          </a:p>
          <a:p>
            <a:pPr lvl="1"/>
            <a:r>
              <a:rPr lang="en-US" dirty="0"/>
              <a:t>Others can be done by either host or assigned co-host</a:t>
            </a:r>
          </a:p>
          <a:p>
            <a:r>
              <a:rPr lang="en-US" dirty="0"/>
              <a:t>Today’s examples based upon Zoom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READY</a:t>
            </a:r>
          </a:p>
        </p:txBody>
      </p:sp>
    </p:spTree>
    <p:extLst>
      <p:ext uri="{BB962C8B-B14F-4D97-AF65-F5344CB8AC3E}">
        <p14:creationId xmlns:p14="http://schemas.microsoft.com/office/powerpoint/2010/main" val="726715437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38687" y="2571786"/>
            <a:ext cx="4376739" cy="3900455"/>
          </a:xfrm>
        </p:spPr>
        <p:txBody>
          <a:bodyPr/>
          <a:lstStyle/>
          <a:p>
            <a:r>
              <a:rPr lang="en-US" dirty="0"/>
              <a:t>Chat</a:t>
            </a:r>
          </a:p>
          <a:p>
            <a:r>
              <a:rPr lang="en-US" dirty="0"/>
              <a:t>Co-host</a:t>
            </a:r>
          </a:p>
          <a:p>
            <a:r>
              <a:rPr lang="en-US" dirty="0"/>
              <a:t>Screen sharing (host only)</a:t>
            </a:r>
          </a:p>
          <a:p>
            <a:r>
              <a:rPr lang="en-US" dirty="0"/>
              <a:t>Allow participants to rename themselves</a:t>
            </a:r>
          </a:p>
          <a:p>
            <a:r>
              <a:rPr lang="en-US" dirty="0"/>
              <a:t>Breakout room</a:t>
            </a:r>
          </a:p>
          <a:p>
            <a:r>
              <a:rPr lang="en-US" dirty="0"/>
              <a:t>Virtual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71786"/>
            <a:ext cx="4000500" cy="3900455"/>
          </a:xfrm>
        </p:spPr>
        <p:txBody>
          <a:bodyPr/>
          <a:lstStyle/>
          <a:p>
            <a:r>
              <a:rPr lang="en-US" dirty="0"/>
              <a:t>Passcode (optional)</a:t>
            </a:r>
          </a:p>
          <a:p>
            <a:r>
              <a:rPr lang="en-US" dirty="0"/>
              <a:t>Waiting room (default)</a:t>
            </a:r>
          </a:p>
          <a:p>
            <a:r>
              <a:rPr lang="en-US" dirty="0"/>
              <a:t>Host and participant videos on when meeting starts</a:t>
            </a:r>
          </a:p>
          <a:p>
            <a:r>
              <a:rPr lang="en-US" dirty="0"/>
              <a:t>Mute participants upon entry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HOST TASKS – ONE TIME ONLY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57199" y="1451701"/>
            <a:ext cx="83153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" eaLnBrk="1" hangingPunct="1">
              <a:spcBef>
                <a:spcPts val="600"/>
              </a:spcBef>
              <a:buClr>
                <a:schemeClr val="accent2"/>
              </a:buClr>
              <a:buSzPct val="80000"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MS PGothic" charset="0"/>
              </a:rPr>
              <a:t>Log into account at zoom.us via web browser to confirm needed features are activated in Settings:</a:t>
            </a:r>
          </a:p>
        </p:txBody>
      </p:sp>
    </p:spTree>
    <p:extLst>
      <p:ext uri="{BB962C8B-B14F-4D97-AF65-F5344CB8AC3E}">
        <p14:creationId xmlns:p14="http://schemas.microsoft.com/office/powerpoint/2010/main" val="1810793778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Schedule Orientation and 6-week class</a:t>
            </a:r>
          </a:p>
          <a:p>
            <a:pPr>
              <a:spcBef>
                <a:spcPts val="1200"/>
              </a:spcBef>
            </a:pPr>
            <a:r>
              <a:rPr lang="en-US" dirty="0"/>
              <a:t>Set up 6-week class as Recurring meeting</a:t>
            </a:r>
          </a:p>
          <a:p>
            <a:pPr lvl="1"/>
            <a:r>
              <a:rPr lang="en-US" dirty="0"/>
              <a:t>Zoom link the same for all 6 classes</a:t>
            </a:r>
          </a:p>
          <a:p>
            <a:pPr lvl="1"/>
            <a:r>
              <a:rPr lang="en-US" dirty="0"/>
              <a:t>Log into zoom.us (or schedule via email, if integrated)</a:t>
            </a:r>
          </a:p>
          <a:p>
            <a:pPr lvl="1"/>
            <a:r>
              <a:rPr lang="en-US" dirty="0"/>
              <a:t>Go to Schedule a Meeting</a:t>
            </a:r>
          </a:p>
          <a:p>
            <a:pPr lvl="1"/>
            <a:r>
              <a:rPr lang="en-US" dirty="0"/>
              <a:t>Enter date of the 1</a:t>
            </a:r>
            <a:r>
              <a:rPr lang="en-US" baseline="30000" dirty="0"/>
              <a:t>st</a:t>
            </a:r>
            <a:r>
              <a:rPr lang="en-US" dirty="0"/>
              <a:t> weekly class, start time, and select length of time for meeting</a:t>
            </a:r>
          </a:p>
          <a:p>
            <a:pPr lvl="1"/>
            <a:r>
              <a:rPr lang="en-US" dirty="0"/>
              <a:t>Select Recurring meeting, then Weekly, Every 1 week, day of week, and either date of last class or after 6 classes</a:t>
            </a:r>
          </a:p>
          <a:p>
            <a:pPr lvl="1"/>
            <a:r>
              <a:rPr lang="en-US" dirty="0"/>
              <a:t>Set passcode for extra security, if desired</a:t>
            </a:r>
          </a:p>
          <a:p>
            <a:pPr lvl="1"/>
            <a:r>
              <a:rPr lang="en-US" dirty="0"/>
              <a:t>Waiting room selected by default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HOST ONLY TASK – SCHEDULE MEETINGS</a:t>
            </a:r>
          </a:p>
        </p:txBody>
      </p:sp>
    </p:spTree>
    <p:extLst>
      <p:ext uri="{BB962C8B-B14F-4D97-AF65-F5344CB8AC3E}">
        <p14:creationId xmlns:p14="http://schemas.microsoft.com/office/powerpoint/2010/main" val="723277058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creating and saving meeting, next screen has Invite Link and button to Copy Invitation</a:t>
            </a:r>
          </a:p>
          <a:p>
            <a:pPr lvl="1"/>
            <a:r>
              <a:rPr lang="en-US" dirty="0"/>
              <a:t>Copy the invitation into your email program to send to each participant, along with any additional details, attachments, etc.</a:t>
            </a:r>
          </a:p>
          <a:p>
            <a:pPr lvl="1"/>
            <a:r>
              <a:rPr lang="en-US" dirty="0"/>
              <a:t>Do not use email meeting invitation, such as Outlook meeting invitation; send direct emails</a:t>
            </a:r>
          </a:p>
          <a:p>
            <a:pPr lvl="1"/>
            <a:r>
              <a:rPr lang="en-US" dirty="0"/>
              <a:t>For recurring meetings, invitation list all the dates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HOST ONLY TASK - INVITATIONS</a:t>
            </a:r>
          </a:p>
        </p:txBody>
      </p:sp>
    </p:spTree>
    <p:extLst>
      <p:ext uri="{BB962C8B-B14F-4D97-AF65-F5344CB8AC3E}">
        <p14:creationId xmlns:p14="http://schemas.microsoft.com/office/powerpoint/2010/main" val="3312354030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pairs activity, allow software to randomly assign participants to rooms with 2 participants</a:t>
            </a:r>
          </a:p>
          <a:p>
            <a:pPr lvl="1"/>
            <a:r>
              <a:rPr lang="en-US" dirty="0"/>
              <a:t>If an odd number of participants, pair extra with co-leader</a:t>
            </a:r>
          </a:p>
          <a:p>
            <a:r>
              <a:rPr lang="en-US" dirty="0"/>
              <a:t>Can assign a specific time length to Breakout room session or manually end them</a:t>
            </a:r>
          </a:p>
          <a:p>
            <a:r>
              <a:rPr lang="en-US" dirty="0"/>
              <a:t>Can broadcast text message into Breakout rooms</a:t>
            </a:r>
          </a:p>
          <a:p>
            <a:pPr lvl="1"/>
            <a:r>
              <a:rPr lang="en-US" dirty="0"/>
              <a:t>For 10-minute pairs activity, at 5 minutes, broadcast reminder to switch who is sharing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HOST ONLY TASK - BREAKOUT ROOM</a:t>
            </a:r>
          </a:p>
        </p:txBody>
      </p:sp>
    </p:spTree>
    <p:extLst>
      <p:ext uri="{BB962C8B-B14F-4D97-AF65-F5344CB8AC3E}">
        <p14:creationId xmlns:p14="http://schemas.microsoft.com/office/powerpoint/2010/main" val="388817243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Host starts and ends the virtual meeting</a:t>
            </a:r>
          </a:p>
          <a:p>
            <a:pPr lvl="1"/>
            <a:r>
              <a:rPr lang="en-US" dirty="0"/>
              <a:t>Can log in any time prior to start time and stay afterwards</a:t>
            </a:r>
          </a:p>
          <a:p>
            <a:r>
              <a:rPr lang="en-US" dirty="0"/>
              <a:t>Co-leader(s) are in Waiting room until host admits them into the meeting</a:t>
            </a:r>
          </a:p>
          <a:p>
            <a:pPr lvl="1"/>
            <a:r>
              <a:rPr lang="en-US" dirty="0"/>
              <a:t>Immediately assign co-host role to co-leader(s)</a:t>
            </a:r>
          </a:p>
          <a:p>
            <a:pPr lvl="1"/>
            <a:r>
              <a:rPr lang="en-US" dirty="0"/>
              <a:t>Same access to most in-meeting controls as host</a:t>
            </a:r>
          </a:p>
          <a:p>
            <a:pPr lvl="1"/>
            <a:r>
              <a:rPr lang="en-US" dirty="0"/>
              <a:t>Can take over in case host loses connection to meeting or has an emergency</a:t>
            </a:r>
          </a:p>
          <a:p>
            <a:pPr lvl="2"/>
            <a:r>
              <a:rPr lang="en-US" dirty="0"/>
              <a:t>Host losing connection doesn’t end meeting!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HOST &amp; CO-HOSTS TASKS</a:t>
            </a:r>
          </a:p>
        </p:txBody>
      </p:sp>
    </p:spTree>
    <p:extLst>
      <p:ext uri="{BB962C8B-B14F-4D97-AF65-F5344CB8AC3E}">
        <p14:creationId xmlns:p14="http://schemas.microsoft.com/office/powerpoint/2010/main" val="187874359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337" y="1600202"/>
            <a:ext cx="4267199" cy="4525963"/>
          </a:xfrm>
        </p:spPr>
        <p:txBody>
          <a:bodyPr/>
          <a:lstStyle/>
          <a:p>
            <a:r>
              <a:rPr lang="en-US" dirty="0"/>
              <a:t>Share screen when playing video and using PowerPoint</a:t>
            </a:r>
          </a:p>
          <a:p>
            <a:r>
              <a:rPr lang="en-US" dirty="0"/>
              <a:t>Enter text into PowerPoint tables</a:t>
            </a:r>
          </a:p>
          <a:p>
            <a:r>
              <a:rPr lang="en-US" dirty="0"/>
              <a:t>Understand different ways to view meeting</a:t>
            </a:r>
          </a:p>
          <a:p>
            <a:r>
              <a:rPr lang="en-US" dirty="0"/>
              <a:t>Know what to do if someone loses connection to meeting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72716" y="1600202"/>
            <a:ext cx="4315326" cy="4525963"/>
          </a:xfrm>
        </p:spPr>
        <p:txBody>
          <a:bodyPr/>
          <a:lstStyle/>
          <a:p>
            <a:r>
              <a:rPr lang="en-US" dirty="0"/>
              <a:t>Admit participants from Waiting room</a:t>
            </a:r>
          </a:p>
          <a:p>
            <a:r>
              <a:rPr lang="en-US" dirty="0"/>
              <a:t>See list of all participants</a:t>
            </a:r>
          </a:p>
          <a:p>
            <a:r>
              <a:rPr lang="en-US" dirty="0"/>
              <a:t>Mute-unmute everyone</a:t>
            </a:r>
          </a:p>
          <a:p>
            <a:r>
              <a:rPr lang="en-US" dirty="0"/>
              <a:t>Chat privately and</a:t>
            </a:r>
            <a:br>
              <a:rPr lang="en-US" dirty="0"/>
            </a:br>
            <a:r>
              <a:rPr lang="en-US" dirty="0"/>
              <a:t>with everyone</a:t>
            </a:r>
          </a:p>
          <a:p>
            <a:r>
              <a:rPr lang="en-US" dirty="0"/>
              <a:t>Lower participant “raise hand” feature</a:t>
            </a:r>
          </a:p>
          <a:p>
            <a:r>
              <a:rPr lang="en-US" dirty="0"/>
              <a:t>Access video and audio files on PTC website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HOST TASKS</a:t>
            </a:r>
          </a:p>
        </p:txBody>
      </p:sp>
    </p:spTree>
    <p:extLst>
      <p:ext uri="{BB962C8B-B14F-4D97-AF65-F5344CB8AC3E}">
        <p14:creationId xmlns:p14="http://schemas.microsoft.com/office/powerpoint/2010/main" val="1369816133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PTC Slide Template">
  <a:themeElements>
    <a:clrScheme name="Custom 10">
      <a:dk1>
        <a:srgbClr val="FFFFFF"/>
      </a:dk1>
      <a:lt1>
        <a:srgbClr val="000000"/>
      </a:lt1>
      <a:dk2>
        <a:srgbClr val="92D050"/>
      </a:dk2>
      <a:lt2>
        <a:srgbClr val="FFFFFF"/>
      </a:lt2>
      <a:accent1>
        <a:srgbClr val="CC99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TC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TC Technic Theme" id="{C731D15F-8087-4938-AEA8-37BC39081EF0}" vid="{DF463E6B-1F73-4296-B160-2A06CF97DF2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1282</TotalTime>
  <Words>1416</Words>
  <Application>Microsoft Office PowerPoint</Application>
  <PresentationFormat>On-screen Show (4:3)</PresentationFormat>
  <Paragraphs>170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Times</vt:lpstr>
      <vt:lpstr>Times New Roman</vt:lpstr>
      <vt:lpstr>Wingdings 2</vt:lpstr>
      <vt:lpstr>1_PTC Slide Template</vt:lpstr>
      <vt:lpstr>Tips for Conducting Virtual PTC Classes</vt:lpstr>
      <vt:lpstr>GENERAL</vt:lpstr>
      <vt:lpstr>GETTING READY</vt:lpstr>
      <vt:lpstr>HOST TASKS – ONE TIME ONLY</vt:lpstr>
      <vt:lpstr>HOST ONLY TASK – SCHEDULE MEETINGS</vt:lpstr>
      <vt:lpstr>HOST ONLY TASK - INVITATIONS</vt:lpstr>
      <vt:lpstr>HOST ONLY TASK - BREAKOUT ROOM</vt:lpstr>
      <vt:lpstr>HOST &amp; CO-HOSTS TASKS</vt:lpstr>
      <vt:lpstr>OTHER HOST TASKS</vt:lpstr>
      <vt:lpstr>WAYS TO VIEW MEETING</vt:lpstr>
      <vt:lpstr>ORIENTATION</vt:lpstr>
      <vt:lpstr>USING CLASS MATERIALS VIRTUALLY</vt:lpstr>
      <vt:lpstr>LOGISTICS FOR WEEKLY CLASSES</vt:lpstr>
      <vt:lpstr>LOGISTICS FOR WEEKLY CLASSES</vt:lpstr>
      <vt:lpstr>FACILITATION TIPS</vt:lpstr>
      <vt:lpstr>FACILITATION TIPS</vt:lpstr>
      <vt:lpstr>FACILITATION TIPS</vt:lpstr>
      <vt:lpstr>PARTICIPANT SAFETY &amp; CONFIDENTIALITY</vt:lpstr>
      <vt:lpstr>USING POWERPOINT VIRTUALLY</vt:lpstr>
      <vt:lpstr>DEMONSTRATE USING POWERPOINT</vt:lpstr>
      <vt:lpstr>USING SLIDES FOR BRAINSTORMS</vt:lpstr>
      <vt:lpstr>Normal view - with steps to maximize slide size</vt:lpstr>
      <vt:lpstr>View after maximizing slide size</vt:lpstr>
      <vt:lpstr>Questions?</vt:lpstr>
    </vt:vector>
  </TitlesOfParts>
  <Company>Powerful Tools for Caregivers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Day One</dc:title>
  <dc:creator>Helena Wolfe</dc:creator>
  <dc:description>Emailed to LB (1/02).  All pages reviewed, corrected, updated to current format/text.  AGENDAS FOR 6 CLASSES NOT INCLUDED.</dc:description>
  <cp:lastModifiedBy>Rachel Hummel</cp:lastModifiedBy>
  <cp:revision>158</cp:revision>
  <cp:lastPrinted>2019-09-26T18:13:01Z</cp:lastPrinted>
  <dcterms:created xsi:type="dcterms:W3CDTF">2020-04-21T20:55:32Z</dcterms:created>
  <dcterms:modified xsi:type="dcterms:W3CDTF">2021-06-08T16:44:54Z</dcterms:modified>
</cp:coreProperties>
</file>